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2" r:id="rId2"/>
    <p:sldId id="303" r:id="rId3"/>
    <p:sldId id="289" r:id="rId4"/>
    <p:sldId id="333" r:id="rId5"/>
    <p:sldId id="310" r:id="rId6"/>
    <p:sldId id="334" r:id="rId7"/>
    <p:sldId id="335" r:id="rId8"/>
    <p:sldId id="336" r:id="rId9"/>
    <p:sldId id="332" r:id="rId10"/>
    <p:sldId id="337" r:id="rId11"/>
    <p:sldId id="322" r:id="rId12"/>
    <p:sldId id="341" r:id="rId13"/>
    <p:sldId id="338" r:id="rId14"/>
    <p:sldId id="339" r:id="rId15"/>
    <p:sldId id="323" r:id="rId16"/>
    <p:sldId id="340" r:id="rId17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g_3556@outlook.co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9" autoAdjust="0"/>
    <p:restoredTop sz="94602" autoAdjust="0"/>
  </p:normalViewPr>
  <p:slideViewPr>
    <p:cSldViewPr snapToGrid="0">
      <p:cViewPr varScale="1">
        <p:scale>
          <a:sx n="110" d="100"/>
          <a:sy n="110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9EA62-4CF8-4551-BA1D-9D56520A3D3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8B9C0A-60E1-4B47-BEAA-EC263599FCE5}">
      <dgm:prSet phldrT="[Текст]" phldr="1"/>
      <dgm:spPr/>
      <dgm:t>
        <a:bodyPr/>
        <a:lstStyle/>
        <a:p>
          <a:endParaRPr lang="ru-RU" dirty="0"/>
        </a:p>
      </dgm:t>
    </dgm:pt>
    <dgm:pt modelId="{42F3AB27-B719-42DD-94FC-D333668CDE24}" type="parTrans" cxnId="{069B934C-E394-4B24-A58D-5EABA5C33635}">
      <dgm:prSet/>
      <dgm:spPr/>
      <dgm:t>
        <a:bodyPr/>
        <a:lstStyle/>
        <a:p>
          <a:endParaRPr lang="ru-RU"/>
        </a:p>
      </dgm:t>
    </dgm:pt>
    <dgm:pt modelId="{C283309E-7B8C-4EB2-A409-A1908E2D31DB}" type="sibTrans" cxnId="{069B934C-E394-4B24-A58D-5EABA5C33635}">
      <dgm:prSet/>
      <dgm:spPr/>
      <dgm:t>
        <a:bodyPr/>
        <a:lstStyle/>
        <a:p>
          <a:endParaRPr lang="ru-RU"/>
        </a:p>
      </dgm:t>
    </dgm:pt>
    <dgm:pt modelId="{D3812D29-7EE7-4F91-8098-0FDB690CC03C}">
      <dgm:prSet phldrT="[Текст]"/>
      <dgm:spPr/>
      <dgm:t>
        <a:bodyPr/>
        <a:lstStyle/>
        <a:p>
          <a:r>
            <a:rPr lang="ru-RU" dirty="0"/>
            <a:t>Изменения порядка эмиссии</a:t>
          </a:r>
        </a:p>
      </dgm:t>
    </dgm:pt>
    <dgm:pt modelId="{190FDC49-E2AA-4A8E-9B27-E9495D6FB8CA}" type="parTrans" cxnId="{3A475AF2-0C5C-40E7-8F67-E4144DF6447B}">
      <dgm:prSet/>
      <dgm:spPr/>
      <dgm:t>
        <a:bodyPr/>
        <a:lstStyle/>
        <a:p>
          <a:endParaRPr lang="ru-RU"/>
        </a:p>
      </dgm:t>
    </dgm:pt>
    <dgm:pt modelId="{17F49401-8D52-46DB-BB6F-AE57F1D01B41}" type="sibTrans" cxnId="{3A475AF2-0C5C-40E7-8F67-E4144DF6447B}">
      <dgm:prSet/>
      <dgm:spPr/>
      <dgm:t>
        <a:bodyPr/>
        <a:lstStyle/>
        <a:p>
          <a:endParaRPr lang="ru-RU"/>
        </a:p>
      </dgm:t>
    </dgm:pt>
    <dgm:pt modelId="{766BE05C-E000-4D98-91C3-82DBC245383F}">
      <dgm:prSet phldrT="[Текст]" phldr="1"/>
      <dgm:spPr/>
      <dgm:t>
        <a:bodyPr/>
        <a:lstStyle/>
        <a:p>
          <a:endParaRPr lang="ru-RU"/>
        </a:p>
      </dgm:t>
    </dgm:pt>
    <dgm:pt modelId="{ABFED225-8115-4272-A40B-ADDB2DC3873E}" type="parTrans" cxnId="{7760DDC1-8DB6-4E1E-8EF8-86EC935E072F}">
      <dgm:prSet/>
      <dgm:spPr/>
      <dgm:t>
        <a:bodyPr/>
        <a:lstStyle/>
        <a:p>
          <a:endParaRPr lang="ru-RU"/>
        </a:p>
      </dgm:t>
    </dgm:pt>
    <dgm:pt modelId="{0C194C84-CD83-4856-8FB3-15DB2EBFB51C}" type="sibTrans" cxnId="{7760DDC1-8DB6-4E1E-8EF8-86EC935E072F}">
      <dgm:prSet/>
      <dgm:spPr/>
      <dgm:t>
        <a:bodyPr/>
        <a:lstStyle/>
        <a:p>
          <a:endParaRPr lang="ru-RU"/>
        </a:p>
      </dgm:t>
    </dgm:pt>
    <dgm:pt modelId="{AA139F41-3F45-4AFD-8FB0-A9669F701AB6}">
      <dgm:prSet phldrT="[Текст]" custT="1"/>
      <dgm:spPr/>
      <dgm:t>
        <a:bodyPr/>
        <a:lstStyle/>
        <a:p>
          <a:r>
            <a:rPr lang="ru-RU" sz="1050" dirty="0"/>
            <a:t>Регистрация выпусков регистраторами</a:t>
          </a:r>
        </a:p>
      </dgm:t>
    </dgm:pt>
    <dgm:pt modelId="{61BF0A35-BBEE-495D-997B-38F5EDF9A998}" type="parTrans" cxnId="{68A1D939-679A-478A-A23A-0C21BF802236}">
      <dgm:prSet/>
      <dgm:spPr/>
      <dgm:t>
        <a:bodyPr/>
        <a:lstStyle/>
        <a:p>
          <a:endParaRPr lang="ru-RU"/>
        </a:p>
      </dgm:t>
    </dgm:pt>
    <dgm:pt modelId="{A34960F4-4A0A-422C-B566-5135C5C51BA5}" type="sibTrans" cxnId="{68A1D939-679A-478A-A23A-0C21BF802236}">
      <dgm:prSet/>
      <dgm:spPr/>
      <dgm:t>
        <a:bodyPr/>
        <a:lstStyle/>
        <a:p>
          <a:endParaRPr lang="ru-RU"/>
        </a:p>
      </dgm:t>
    </dgm:pt>
    <dgm:pt modelId="{749C95F2-4625-41C5-974E-CA6F225658E6}">
      <dgm:prSet phldrT="[Текст]" custT="1"/>
      <dgm:spPr/>
      <dgm:t>
        <a:bodyPr/>
        <a:lstStyle/>
        <a:p>
          <a:r>
            <a:rPr lang="ru-RU" sz="1050" dirty="0"/>
            <a:t>При учреждении</a:t>
          </a:r>
        </a:p>
      </dgm:t>
    </dgm:pt>
    <dgm:pt modelId="{83C2DF68-2495-407B-9E22-7DABB08F258F}" type="parTrans" cxnId="{BEF9CB9D-56F9-482B-82D9-2CC8DA82F751}">
      <dgm:prSet/>
      <dgm:spPr/>
      <dgm:t>
        <a:bodyPr/>
        <a:lstStyle/>
        <a:p>
          <a:endParaRPr lang="ru-RU"/>
        </a:p>
      </dgm:t>
    </dgm:pt>
    <dgm:pt modelId="{CE65CD2E-C243-45E8-AEED-2B639AED7C30}" type="sibTrans" cxnId="{BEF9CB9D-56F9-482B-82D9-2CC8DA82F751}">
      <dgm:prSet/>
      <dgm:spPr/>
      <dgm:t>
        <a:bodyPr/>
        <a:lstStyle/>
        <a:p>
          <a:endParaRPr lang="ru-RU"/>
        </a:p>
      </dgm:t>
    </dgm:pt>
    <dgm:pt modelId="{D7726F13-B78D-4500-B27C-4A8E63C81B8A}">
      <dgm:prSet phldrT="[Текст]" phldr="1"/>
      <dgm:spPr/>
      <dgm:t>
        <a:bodyPr/>
        <a:lstStyle/>
        <a:p>
          <a:endParaRPr lang="ru-RU"/>
        </a:p>
      </dgm:t>
    </dgm:pt>
    <dgm:pt modelId="{464D6BA9-6703-4B85-9592-D7E8EDC07F46}" type="parTrans" cxnId="{697E2148-8E78-4685-855E-B9288851E9E2}">
      <dgm:prSet/>
      <dgm:spPr/>
      <dgm:t>
        <a:bodyPr/>
        <a:lstStyle/>
        <a:p>
          <a:endParaRPr lang="ru-RU"/>
        </a:p>
      </dgm:t>
    </dgm:pt>
    <dgm:pt modelId="{0B7933DE-7234-4087-8CCF-63FDB46E947D}" type="sibTrans" cxnId="{697E2148-8E78-4685-855E-B9288851E9E2}">
      <dgm:prSet/>
      <dgm:spPr/>
      <dgm:t>
        <a:bodyPr/>
        <a:lstStyle/>
        <a:p>
          <a:endParaRPr lang="ru-RU"/>
        </a:p>
      </dgm:t>
    </dgm:pt>
    <dgm:pt modelId="{85851E8E-17D9-4045-9F77-E4A678235740}">
      <dgm:prSet phldrT="[Текст]"/>
      <dgm:spPr/>
      <dgm:t>
        <a:bodyPr/>
        <a:lstStyle/>
        <a:p>
          <a:r>
            <a:rPr lang="ru-RU" dirty="0"/>
            <a:t>Электронные регистрации (Личный кабинет) </a:t>
          </a:r>
        </a:p>
      </dgm:t>
    </dgm:pt>
    <dgm:pt modelId="{E3AC9FF4-3546-44C3-AAED-633329CE7D36}" type="parTrans" cxnId="{54667F27-ED70-4A23-9BA5-B3DDAB3200B2}">
      <dgm:prSet/>
      <dgm:spPr/>
      <dgm:t>
        <a:bodyPr/>
        <a:lstStyle/>
        <a:p>
          <a:endParaRPr lang="ru-RU"/>
        </a:p>
      </dgm:t>
    </dgm:pt>
    <dgm:pt modelId="{C50AF9F0-A30F-4346-BD18-8712C7BBF051}" type="sibTrans" cxnId="{54667F27-ED70-4A23-9BA5-B3DDAB3200B2}">
      <dgm:prSet/>
      <dgm:spPr/>
      <dgm:t>
        <a:bodyPr/>
        <a:lstStyle/>
        <a:p>
          <a:endParaRPr lang="ru-RU"/>
        </a:p>
      </dgm:t>
    </dgm:pt>
    <dgm:pt modelId="{11F2D679-6EC1-4AAA-A659-31BD746687D0}">
      <dgm:prSet phldrT="[Текст]"/>
      <dgm:spPr/>
      <dgm:t>
        <a:bodyPr/>
        <a:lstStyle/>
        <a:p>
          <a:r>
            <a:rPr lang="ru-RU" dirty="0"/>
            <a:t>(Выпуск ЦБ + ДСУР)</a:t>
          </a:r>
        </a:p>
      </dgm:t>
    </dgm:pt>
    <dgm:pt modelId="{A28479A0-00D1-4C9E-98BB-493E42DEBD43}" type="parTrans" cxnId="{56DE63DF-8D55-43FF-B63E-0D40710763E0}">
      <dgm:prSet/>
      <dgm:spPr/>
      <dgm:t>
        <a:bodyPr/>
        <a:lstStyle/>
        <a:p>
          <a:endParaRPr lang="ru-RU"/>
        </a:p>
      </dgm:t>
    </dgm:pt>
    <dgm:pt modelId="{3C76F68B-A985-4A70-BE23-3BB3BB8288FA}" type="sibTrans" cxnId="{56DE63DF-8D55-43FF-B63E-0D40710763E0}">
      <dgm:prSet/>
      <dgm:spPr/>
      <dgm:t>
        <a:bodyPr/>
        <a:lstStyle/>
        <a:p>
          <a:endParaRPr lang="ru-RU"/>
        </a:p>
      </dgm:t>
    </dgm:pt>
    <dgm:pt modelId="{3D202FA5-3BA1-4561-9A87-82D47B03CB00}">
      <dgm:prSet phldrT="[Текст]"/>
      <dgm:spPr/>
      <dgm:t>
        <a:bodyPr/>
        <a:lstStyle/>
        <a:p>
          <a:r>
            <a:rPr lang="ru-RU" dirty="0"/>
            <a:t>Изменение информации в выпуске ценных бумаг</a:t>
          </a:r>
        </a:p>
      </dgm:t>
    </dgm:pt>
    <dgm:pt modelId="{C101FC70-24FD-4471-BFDC-C7AE89C7FD44}" type="parTrans" cxnId="{EC6CB506-D6AC-47BE-8535-A0261099BF88}">
      <dgm:prSet/>
      <dgm:spPr/>
      <dgm:t>
        <a:bodyPr/>
        <a:lstStyle/>
        <a:p>
          <a:endParaRPr lang="ru-RU"/>
        </a:p>
      </dgm:t>
    </dgm:pt>
    <dgm:pt modelId="{B8E4F98B-7FE3-4AA2-96D4-D21AD8FB4584}" type="sibTrans" cxnId="{EC6CB506-D6AC-47BE-8535-A0261099BF88}">
      <dgm:prSet/>
      <dgm:spPr/>
      <dgm:t>
        <a:bodyPr/>
        <a:lstStyle/>
        <a:p>
          <a:endParaRPr lang="ru-RU"/>
        </a:p>
      </dgm:t>
    </dgm:pt>
    <dgm:pt modelId="{7EB306BA-D32B-434E-88F4-562C6537DE37}">
      <dgm:prSet phldrT="[Текст]"/>
      <dgm:spPr/>
      <dgm:t>
        <a:bodyPr/>
        <a:lstStyle/>
        <a:p>
          <a:endParaRPr lang="ru-RU" dirty="0"/>
        </a:p>
      </dgm:t>
    </dgm:pt>
    <dgm:pt modelId="{150ACCF4-5B55-4E16-8779-65432CF8B720}" type="parTrans" cxnId="{7B1B9A8F-C203-4E91-A0C5-8976B400C56B}">
      <dgm:prSet/>
      <dgm:spPr/>
      <dgm:t>
        <a:bodyPr/>
        <a:lstStyle/>
        <a:p>
          <a:endParaRPr lang="ru-RU"/>
        </a:p>
      </dgm:t>
    </dgm:pt>
    <dgm:pt modelId="{B2029A57-9C7F-4028-BFA5-D3F6FA434604}" type="sibTrans" cxnId="{7B1B9A8F-C203-4E91-A0C5-8976B400C56B}">
      <dgm:prSet/>
      <dgm:spPr/>
      <dgm:t>
        <a:bodyPr/>
        <a:lstStyle/>
        <a:p>
          <a:endParaRPr lang="ru-RU"/>
        </a:p>
      </dgm:t>
    </dgm:pt>
    <dgm:pt modelId="{73F6159D-9DB5-4D75-9481-E419F949B36B}">
      <dgm:prSet phldrT="[Текст]" custT="1"/>
      <dgm:spPr/>
      <dgm:t>
        <a:bodyPr/>
        <a:lstStyle/>
        <a:p>
          <a:r>
            <a:rPr lang="ru-RU" sz="1050" dirty="0"/>
            <a:t>Посредством инвестиционной платформы</a:t>
          </a:r>
        </a:p>
      </dgm:t>
    </dgm:pt>
    <dgm:pt modelId="{529E5BF2-0A73-4F84-868B-E5282A89BBA6}" type="parTrans" cxnId="{44C7E442-0425-461F-BD35-122112149DCD}">
      <dgm:prSet/>
      <dgm:spPr/>
      <dgm:t>
        <a:bodyPr/>
        <a:lstStyle/>
        <a:p>
          <a:endParaRPr lang="ru-RU"/>
        </a:p>
      </dgm:t>
    </dgm:pt>
    <dgm:pt modelId="{41830B98-85DB-4C92-933D-A67DC277B2C5}" type="sibTrans" cxnId="{44C7E442-0425-461F-BD35-122112149DCD}">
      <dgm:prSet/>
      <dgm:spPr/>
      <dgm:t>
        <a:bodyPr/>
        <a:lstStyle/>
        <a:p>
          <a:endParaRPr lang="ru-RU"/>
        </a:p>
      </dgm:t>
    </dgm:pt>
    <dgm:pt modelId="{748A57E0-66A4-4A35-AA98-8F22D71C1D46}">
      <dgm:prSet phldrT="[Текст]" custT="1"/>
      <dgm:spPr/>
      <dgm:t>
        <a:bodyPr/>
        <a:lstStyle/>
        <a:p>
          <a:r>
            <a:rPr lang="ru-RU" sz="1050" dirty="0"/>
            <a:t>Замещение активов должника</a:t>
          </a:r>
        </a:p>
      </dgm:t>
    </dgm:pt>
    <dgm:pt modelId="{84FAA807-1D43-41FC-B555-3541C618302C}" type="parTrans" cxnId="{4C020220-EDF3-4E32-A5AE-E55A3BF30575}">
      <dgm:prSet/>
      <dgm:spPr/>
    </dgm:pt>
    <dgm:pt modelId="{BA6D0FB9-7164-44CD-882F-FC6E6D046306}" type="sibTrans" cxnId="{4C020220-EDF3-4E32-A5AE-E55A3BF30575}">
      <dgm:prSet/>
      <dgm:spPr/>
    </dgm:pt>
    <dgm:pt modelId="{D4A98F2C-BF36-412E-A344-C637E877A6BB}" type="pres">
      <dgm:prSet presAssocID="{6B79EA62-4CF8-4551-BA1D-9D56520A3D35}" presName="linearFlow" presStyleCnt="0">
        <dgm:presLayoutVars>
          <dgm:dir/>
          <dgm:animLvl val="lvl"/>
          <dgm:resizeHandles/>
        </dgm:presLayoutVars>
      </dgm:prSet>
      <dgm:spPr/>
    </dgm:pt>
    <dgm:pt modelId="{1092B292-A5A5-486F-88BC-091640B0A0D3}" type="pres">
      <dgm:prSet presAssocID="{608B9C0A-60E1-4B47-BEAA-EC263599FCE5}" presName="compositeNode" presStyleCnt="0">
        <dgm:presLayoutVars>
          <dgm:bulletEnabled val="1"/>
        </dgm:presLayoutVars>
      </dgm:prSet>
      <dgm:spPr/>
    </dgm:pt>
    <dgm:pt modelId="{3702C9BD-CBE4-4879-A504-FD98FB28A218}" type="pres">
      <dgm:prSet presAssocID="{608B9C0A-60E1-4B47-BEAA-EC263599FCE5}" presName="image" presStyleLbl="fgImgPlace1" presStyleIdx="0" presStyleCnt="3"/>
      <dgm:spPr/>
    </dgm:pt>
    <dgm:pt modelId="{518D58CF-9310-4548-9C84-B0AA3A031F24}" type="pres">
      <dgm:prSet presAssocID="{608B9C0A-60E1-4B47-BEAA-EC263599FCE5}" presName="childNode" presStyleLbl="node1" presStyleIdx="0" presStyleCnt="3">
        <dgm:presLayoutVars>
          <dgm:bulletEnabled val="1"/>
        </dgm:presLayoutVars>
      </dgm:prSet>
      <dgm:spPr/>
    </dgm:pt>
    <dgm:pt modelId="{5BF1D73E-3E13-47AA-BCFB-2AECC2451569}" type="pres">
      <dgm:prSet presAssocID="{608B9C0A-60E1-4B47-BEAA-EC263599FCE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7B95741D-2A3C-4D16-AB2B-0BDA76BC383A}" type="pres">
      <dgm:prSet presAssocID="{C283309E-7B8C-4EB2-A409-A1908E2D31DB}" presName="sibTrans" presStyleCnt="0"/>
      <dgm:spPr/>
    </dgm:pt>
    <dgm:pt modelId="{57AA2466-47E2-4212-B50C-91E8BD4C6AB5}" type="pres">
      <dgm:prSet presAssocID="{766BE05C-E000-4D98-91C3-82DBC245383F}" presName="compositeNode" presStyleCnt="0">
        <dgm:presLayoutVars>
          <dgm:bulletEnabled val="1"/>
        </dgm:presLayoutVars>
      </dgm:prSet>
      <dgm:spPr/>
    </dgm:pt>
    <dgm:pt modelId="{7DB8101C-C689-48C1-925A-E96123D1AB6E}" type="pres">
      <dgm:prSet presAssocID="{766BE05C-E000-4D98-91C3-82DBC245383F}" presName="image" presStyleLbl="fgImgPlace1" presStyleIdx="1" presStyleCnt="3"/>
      <dgm:spPr/>
    </dgm:pt>
    <dgm:pt modelId="{C0FDA8B0-8D59-466C-B3B5-349F864D611F}" type="pres">
      <dgm:prSet presAssocID="{766BE05C-E000-4D98-91C3-82DBC245383F}" presName="childNode" presStyleLbl="node1" presStyleIdx="1" presStyleCnt="3" custScaleY="101892" custLinFactNeighborX="6086" custLinFactNeighborY="-1575">
        <dgm:presLayoutVars>
          <dgm:bulletEnabled val="1"/>
        </dgm:presLayoutVars>
      </dgm:prSet>
      <dgm:spPr/>
    </dgm:pt>
    <dgm:pt modelId="{60565EF1-B210-4151-9399-4206395513E8}" type="pres">
      <dgm:prSet presAssocID="{766BE05C-E000-4D98-91C3-82DBC245383F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E65691EA-4E1D-40FB-8D49-0792A5BE7D3C}" type="pres">
      <dgm:prSet presAssocID="{0C194C84-CD83-4856-8FB3-15DB2EBFB51C}" presName="sibTrans" presStyleCnt="0"/>
      <dgm:spPr/>
    </dgm:pt>
    <dgm:pt modelId="{CF370EAD-2F42-4E2B-B1DC-D93EB7E3A36F}" type="pres">
      <dgm:prSet presAssocID="{D7726F13-B78D-4500-B27C-4A8E63C81B8A}" presName="compositeNode" presStyleCnt="0">
        <dgm:presLayoutVars>
          <dgm:bulletEnabled val="1"/>
        </dgm:presLayoutVars>
      </dgm:prSet>
      <dgm:spPr/>
    </dgm:pt>
    <dgm:pt modelId="{787D6181-5C71-412C-8F91-A19D2520B289}" type="pres">
      <dgm:prSet presAssocID="{D7726F13-B78D-4500-B27C-4A8E63C81B8A}" presName="image" presStyleLbl="fgImgPlace1" presStyleIdx="2" presStyleCnt="3"/>
      <dgm:spPr/>
    </dgm:pt>
    <dgm:pt modelId="{4E1A90A8-F5BE-4370-A6AE-9008D87001EF}" type="pres">
      <dgm:prSet presAssocID="{D7726F13-B78D-4500-B27C-4A8E63C81B8A}" presName="childNode" presStyleLbl="node1" presStyleIdx="2" presStyleCnt="3">
        <dgm:presLayoutVars>
          <dgm:bulletEnabled val="1"/>
        </dgm:presLayoutVars>
      </dgm:prSet>
      <dgm:spPr/>
    </dgm:pt>
    <dgm:pt modelId="{64A37DF2-7A9D-4587-BAFF-A3383C746833}" type="pres">
      <dgm:prSet presAssocID="{D7726F13-B78D-4500-B27C-4A8E63C81B8A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EC6CB506-D6AC-47BE-8535-A0261099BF88}" srcId="{608B9C0A-60E1-4B47-BEAA-EC263599FCE5}" destId="{3D202FA5-3BA1-4561-9A87-82D47B03CB00}" srcOrd="2" destOrd="0" parTransId="{C101FC70-24FD-4471-BFDC-C7AE89C7FD44}" sibTransId="{B8E4F98B-7FE3-4AA2-96D4-D21AD8FB4584}"/>
    <dgm:cxn modelId="{858FBA0D-B009-4E46-B77A-D7A8F4A0DDB8}" type="presOf" srcId="{749C95F2-4625-41C5-974E-CA6F225658E6}" destId="{C0FDA8B0-8D59-466C-B3B5-349F864D611F}" srcOrd="0" destOrd="1" presId="urn:microsoft.com/office/officeart/2005/8/layout/hList2"/>
    <dgm:cxn modelId="{4C020220-EDF3-4E32-A5AE-E55A3BF30575}" srcId="{766BE05C-E000-4D98-91C3-82DBC245383F}" destId="{748A57E0-66A4-4A35-AA98-8F22D71C1D46}" srcOrd="2" destOrd="0" parTransId="{84FAA807-1D43-41FC-B555-3541C618302C}" sibTransId="{BA6D0FB9-7164-44CD-882F-FC6E6D046306}"/>
    <dgm:cxn modelId="{54667F27-ED70-4A23-9BA5-B3DDAB3200B2}" srcId="{D7726F13-B78D-4500-B27C-4A8E63C81B8A}" destId="{85851E8E-17D9-4045-9F77-E4A678235740}" srcOrd="0" destOrd="0" parTransId="{E3AC9FF4-3546-44C3-AAED-633329CE7D36}" sibTransId="{C50AF9F0-A30F-4346-BD18-8712C7BBF051}"/>
    <dgm:cxn modelId="{68A1D939-679A-478A-A23A-0C21BF802236}" srcId="{766BE05C-E000-4D98-91C3-82DBC245383F}" destId="{AA139F41-3F45-4AFD-8FB0-A9669F701AB6}" srcOrd="0" destOrd="0" parTransId="{61BF0A35-BBEE-495D-997B-38F5EDF9A998}" sibTransId="{A34960F4-4A0A-422C-B566-5135C5C51BA5}"/>
    <dgm:cxn modelId="{1558153D-7442-4509-AF66-32D7EF41955F}" type="presOf" srcId="{3D202FA5-3BA1-4561-9A87-82D47B03CB00}" destId="{518D58CF-9310-4548-9C84-B0AA3A031F24}" srcOrd="0" destOrd="2" presId="urn:microsoft.com/office/officeart/2005/8/layout/hList2"/>
    <dgm:cxn modelId="{44C7E442-0425-461F-BD35-122112149DCD}" srcId="{766BE05C-E000-4D98-91C3-82DBC245383F}" destId="{73F6159D-9DB5-4D75-9481-E419F949B36B}" srcOrd="3" destOrd="0" parTransId="{529E5BF2-0A73-4F84-868B-E5282A89BBA6}" sibTransId="{41830B98-85DB-4C92-933D-A67DC277B2C5}"/>
    <dgm:cxn modelId="{3BC00865-F8C5-4626-A44E-19606710C928}" type="presOf" srcId="{608B9C0A-60E1-4B47-BEAA-EC263599FCE5}" destId="{5BF1D73E-3E13-47AA-BCFB-2AECC2451569}" srcOrd="0" destOrd="0" presId="urn:microsoft.com/office/officeart/2005/8/layout/hList2"/>
    <dgm:cxn modelId="{697E2148-8E78-4685-855E-B9288851E9E2}" srcId="{6B79EA62-4CF8-4551-BA1D-9D56520A3D35}" destId="{D7726F13-B78D-4500-B27C-4A8E63C81B8A}" srcOrd="2" destOrd="0" parTransId="{464D6BA9-6703-4B85-9592-D7E8EDC07F46}" sibTransId="{0B7933DE-7234-4087-8CCF-63FDB46E947D}"/>
    <dgm:cxn modelId="{7AF4356C-1337-4C5C-A44E-CC2229203F2D}" type="presOf" srcId="{85851E8E-17D9-4045-9F77-E4A678235740}" destId="{4E1A90A8-F5BE-4370-A6AE-9008D87001EF}" srcOrd="0" destOrd="0" presId="urn:microsoft.com/office/officeart/2005/8/layout/hList2"/>
    <dgm:cxn modelId="{069B934C-E394-4B24-A58D-5EABA5C33635}" srcId="{6B79EA62-4CF8-4551-BA1D-9D56520A3D35}" destId="{608B9C0A-60E1-4B47-BEAA-EC263599FCE5}" srcOrd="0" destOrd="0" parTransId="{42F3AB27-B719-42DD-94FC-D333668CDE24}" sibTransId="{C283309E-7B8C-4EB2-A409-A1908E2D31DB}"/>
    <dgm:cxn modelId="{8FB70C78-D8AA-4AC4-9B48-D2D12548F0D6}" type="presOf" srcId="{D7726F13-B78D-4500-B27C-4A8E63C81B8A}" destId="{64A37DF2-7A9D-4587-BAFF-A3383C746833}" srcOrd="0" destOrd="0" presId="urn:microsoft.com/office/officeart/2005/8/layout/hList2"/>
    <dgm:cxn modelId="{BE262579-B5A9-4B3C-9FB9-8297A9F035D6}" type="presOf" srcId="{11F2D679-6EC1-4AAA-A659-31BD746687D0}" destId="{518D58CF-9310-4548-9C84-B0AA3A031F24}" srcOrd="0" destOrd="1" presId="urn:microsoft.com/office/officeart/2005/8/layout/hList2"/>
    <dgm:cxn modelId="{8A64D587-575D-4A38-B3EE-A64B185C81B7}" type="presOf" srcId="{AA139F41-3F45-4AFD-8FB0-A9669F701AB6}" destId="{C0FDA8B0-8D59-466C-B3B5-349F864D611F}" srcOrd="0" destOrd="0" presId="urn:microsoft.com/office/officeart/2005/8/layout/hList2"/>
    <dgm:cxn modelId="{7B1B9A8F-C203-4E91-A0C5-8976B400C56B}" srcId="{608B9C0A-60E1-4B47-BEAA-EC263599FCE5}" destId="{7EB306BA-D32B-434E-88F4-562C6537DE37}" srcOrd="3" destOrd="0" parTransId="{150ACCF4-5B55-4E16-8779-65432CF8B720}" sibTransId="{B2029A57-9C7F-4028-BFA5-D3F6FA434604}"/>
    <dgm:cxn modelId="{BEF9CB9D-56F9-482B-82D9-2CC8DA82F751}" srcId="{766BE05C-E000-4D98-91C3-82DBC245383F}" destId="{749C95F2-4625-41C5-974E-CA6F225658E6}" srcOrd="1" destOrd="0" parTransId="{83C2DF68-2495-407B-9E22-7DABB08F258F}" sibTransId="{CE65CD2E-C243-45E8-AEED-2B639AED7C30}"/>
    <dgm:cxn modelId="{FC2A59A0-CFDB-4872-9916-FAB21AC7A41F}" type="presOf" srcId="{7EB306BA-D32B-434E-88F4-562C6537DE37}" destId="{518D58CF-9310-4548-9C84-B0AA3A031F24}" srcOrd="0" destOrd="3" presId="urn:microsoft.com/office/officeart/2005/8/layout/hList2"/>
    <dgm:cxn modelId="{B08A56A6-A83D-4BE0-BF2F-EF29C7272BB5}" type="presOf" srcId="{6B79EA62-4CF8-4551-BA1D-9D56520A3D35}" destId="{D4A98F2C-BF36-412E-A344-C637E877A6BB}" srcOrd="0" destOrd="0" presId="urn:microsoft.com/office/officeart/2005/8/layout/hList2"/>
    <dgm:cxn modelId="{7760DDC1-8DB6-4E1E-8EF8-86EC935E072F}" srcId="{6B79EA62-4CF8-4551-BA1D-9D56520A3D35}" destId="{766BE05C-E000-4D98-91C3-82DBC245383F}" srcOrd="1" destOrd="0" parTransId="{ABFED225-8115-4272-A40B-ADDB2DC3873E}" sibTransId="{0C194C84-CD83-4856-8FB3-15DB2EBFB51C}"/>
    <dgm:cxn modelId="{09AE4ACA-BB0F-417A-A410-2C2AEB1BF37A}" type="presOf" srcId="{D3812D29-7EE7-4F91-8098-0FDB690CC03C}" destId="{518D58CF-9310-4548-9C84-B0AA3A031F24}" srcOrd="0" destOrd="0" presId="urn:microsoft.com/office/officeart/2005/8/layout/hList2"/>
    <dgm:cxn modelId="{120EC3DC-A331-48FB-81F5-340677FE0A95}" type="presOf" srcId="{766BE05C-E000-4D98-91C3-82DBC245383F}" destId="{60565EF1-B210-4151-9399-4206395513E8}" srcOrd="0" destOrd="0" presId="urn:microsoft.com/office/officeart/2005/8/layout/hList2"/>
    <dgm:cxn modelId="{9E5FB6DD-3D5E-4C35-B13F-60352A423BB3}" type="presOf" srcId="{73F6159D-9DB5-4D75-9481-E419F949B36B}" destId="{C0FDA8B0-8D59-466C-B3B5-349F864D611F}" srcOrd="0" destOrd="3" presId="urn:microsoft.com/office/officeart/2005/8/layout/hList2"/>
    <dgm:cxn modelId="{56DE63DF-8D55-43FF-B63E-0D40710763E0}" srcId="{608B9C0A-60E1-4B47-BEAA-EC263599FCE5}" destId="{11F2D679-6EC1-4AAA-A659-31BD746687D0}" srcOrd="1" destOrd="0" parTransId="{A28479A0-00D1-4C9E-98BB-493E42DEBD43}" sibTransId="{3C76F68B-A985-4A70-BE23-3BB3BB8288FA}"/>
    <dgm:cxn modelId="{3A475AF2-0C5C-40E7-8F67-E4144DF6447B}" srcId="{608B9C0A-60E1-4B47-BEAA-EC263599FCE5}" destId="{D3812D29-7EE7-4F91-8098-0FDB690CC03C}" srcOrd="0" destOrd="0" parTransId="{190FDC49-E2AA-4A8E-9B27-E9495D6FB8CA}" sibTransId="{17F49401-8D52-46DB-BB6F-AE57F1D01B41}"/>
    <dgm:cxn modelId="{F92861F9-C76F-44BB-9EDC-E7A8F96C4163}" type="presOf" srcId="{748A57E0-66A4-4A35-AA98-8F22D71C1D46}" destId="{C0FDA8B0-8D59-466C-B3B5-349F864D611F}" srcOrd="0" destOrd="2" presId="urn:microsoft.com/office/officeart/2005/8/layout/hList2"/>
    <dgm:cxn modelId="{69363356-16BF-4B12-9C53-8D309CC00063}" type="presParOf" srcId="{D4A98F2C-BF36-412E-A344-C637E877A6BB}" destId="{1092B292-A5A5-486F-88BC-091640B0A0D3}" srcOrd="0" destOrd="0" presId="urn:microsoft.com/office/officeart/2005/8/layout/hList2"/>
    <dgm:cxn modelId="{711B8267-D0B2-49F1-B3BD-DFADFF65A34F}" type="presParOf" srcId="{1092B292-A5A5-486F-88BC-091640B0A0D3}" destId="{3702C9BD-CBE4-4879-A504-FD98FB28A218}" srcOrd="0" destOrd="0" presId="urn:microsoft.com/office/officeart/2005/8/layout/hList2"/>
    <dgm:cxn modelId="{09A25AD4-E2E4-43BE-B68F-61FFCFA0AD3A}" type="presParOf" srcId="{1092B292-A5A5-486F-88BC-091640B0A0D3}" destId="{518D58CF-9310-4548-9C84-B0AA3A031F24}" srcOrd="1" destOrd="0" presId="urn:microsoft.com/office/officeart/2005/8/layout/hList2"/>
    <dgm:cxn modelId="{95D3A2F0-C856-4B49-919D-F626AB2AFF4F}" type="presParOf" srcId="{1092B292-A5A5-486F-88BC-091640B0A0D3}" destId="{5BF1D73E-3E13-47AA-BCFB-2AECC2451569}" srcOrd="2" destOrd="0" presId="urn:microsoft.com/office/officeart/2005/8/layout/hList2"/>
    <dgm:cxn modelId="{34CC1E19-BA63-462F-BBED-7AA4DC0CA18A}" type="presParOf" srcId="{D4A98F2C-BF36-412E-A344-C637E877A6BB}" destId="{7B95741D-2A3C-4D16-AB2B-0BDA76BC383A}" srcOrd="1" destOrd="0" presId="urn:microsoft.com/office/officeart/2005/8/layout/hList2"/>
    <dgm:cxn modelId="{A5E8FC6C-2516-4868-A5A2-ECD350CDFE69}" type="presParOf" srcId="{D4A98F2C-BF36-412E-A344-C637E877A6BB}" destId="{57AA2466-47E2-4212-B50C-91E8BD4C6AB5}" srcOrd="2" destOrd="0" presId="urn:microsoft.com/office/officeart/2005/8/layout/hList2"/>
    <dgm:cxn modelId="{6C75A7D8-B924-4DEB-ACC0-DAB5A321401B}" type="presParOf" srcId="{57AA2466-47E2-4212-B50C-91E8BD4C6AB5}" destId="{7DB8101C-C689-48C1-925A-E96123D1AB6E}" srcOrd="0" destOrd="0" presId="urn:microsoft.com/office/officeart/2005/8/layout/hList2"/>
    <dgm:cxn modelId="{EAEC8358-E025-40FE-A344-EF01C381940D}" type="presParOf" srcId="{57AA2466-47E2-4212-B50C-91E8BD4C6AB5}" destId="{C0FDA8B0-8D59-466C-B3B5-349F864D611F}" srcOrd="1" destOrd="0" presId="urn:microsoft.com/office/officeart/2005/8/layout/hList2"/>
    <dgm:cxn modelId="{BD1DB92B-1879-49CD-BFC4-9CED94DFA01A}" type="presParOf" srcId="{57AA2466-47E2-4212-B50C-91E8BD4C6AB5}" destId="{60565EF1-B210-4151-9399-4206395513E8}" srcOrd="2" destOrd="0" presId="urn:microsoft.com/office/officeart/2005/8/layout/hList2"/>
    <dgm:cxn modelId="{F6DC358E-C39D-4E8E-86C2-651205CAEE36}" type="presParOf" srcId="{D4A98F2C-BF36-412E-A344-C637E877A6BB}" destId="{E65691EA-4E1D-40FB-8D49-0792A5BE7D3C}" srcOrd="3" destOrd="0" presId="urn:microsoft.com/office/officeart/2005/8/layout/hList2"/>
    <dgm:cxn modelId="{68C04D0A-1C73-4B41-8B01-D7F903F7455E}" type="presParOf" srcId="{D4A98F2C-BF36-412E-A344-C637E877A6BB}" destId="{CF370EAD-2F42-4E2B-B1DC-D93EB7E3A36F}" srcOrd="4" destOrd="0" presId="urn:microsoft.com/office/officeart/2005/8/layout/hList2"/>
    <dgm:cxn modelId="{48256D7E-62CC-4F79-A784-6B65B0176E70}" type="presParOf" srcId="{CF370EAD-2F42-4E2B-B1DC-D93EB7E3A36F}" destId="{787D6181-5C71-412C-8F91-A19D2520B289}" srcOrd="0" destOrd="0" presId="urn:microsoft.com/office/officeart/2005/8/layout/hList2"/>
    <dgm:cxn modelId="{CA1303D8-0BC5-490E-8B2A-74AAB3EE19B1}" type="presParOf" srcId="{CF370EAD-2F42-4E2B-B1DC-D93EB7E3A36F}" destId="{4E1A90A8-F5BE-4370-A6AE-9008D87001EF}" srcOrd="1" destOrd="0" presId="urn:microsoft.com/office/officeart/2005/8/layout/hList2"/>
    <dgm:cxn modelId="{A0E4DD6D-C0FD-4058-8287-3B9C91EB43FD}" type="presParOf" srcId="{CF370EAD-2F42-4E2B-B1DC-D93EB7E3A36F}" destId="{64A37DF2-7A9D-4587-BAFF-A3383C74683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1D73E-3E13-47AA-BCFB-2AECC2451569}">
      <dsp:nvSpPr>
        <dsp:cNvPr id="0" name=""/>
        <dsp:cNvSpPr/>
      </dsp:nvSpPr>
      <dsp:spPr>
        <a:xfrm rot="16200000">
          <a:off x="-695857" y="1166417"/>
          <a:ext cx="1759665" cy="292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7692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-695857" y="1166417"/>
        <a:ext cx="1759665" cy="292186"/>
      </dsp:txXfrm>
    </dsp:sp>
    <dsp:sp modelId="{518D58CF-9310-4548-9C84-B0AA3A031F24}">
      <dsp:nvSpPr>
        <dsp:cNvPr id="0" name=""/>
        <dsp:cNvSpPr/>
      </dsp:nvSpPr>
      <dsp:spPr>
        <a:xfrm>
          <a:off x="330068" y="432677"/>
          <a:ext cx="1455399" cy="1759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5769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Изменения порядка эмиссии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(Выпуск ЦБ + ДСУР)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Изменение информации в выпуске ценных бумаг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330068" y="432677"/>
        <a:ext cx="1455399" cy="1759665"/>
      </dsp:txXfrm>
    </dsp:sp>
    <dsp:sp modelId="{3702C9BD-CBE4-4879-A504-FD98FB28A218}">
      <dsp:nvSpPr>
        <dsp:cNvPr id="0" name=""/>
        <dsp:cNvSpPr/>
      </dsp:nvSpPr>
      <dsp:spPr>
        <a:xfrm>
          <a:off x="37882" y="46991"/>
          <a:ext cx="584373" cy="5843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65EF1-B210-4151-9399-4206395513E8}">
      <dsp:nvSpPr>
        <dsp:cNvPr id="0" name=""/>
        <dsp:cNvSpPr/>
      </dsp:nvSpPr>
      <dsp:spPr>
        <a:xfrm rot="16200000">
          <a:off x="1440467" y="1166417"/>
          <a:ext cx="1759665" cy="292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7692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1440467" y="1166417"/>
        <a:ext cx="1759665" cy="292186"/>
      </dsp:txXfrm>
    </dsp:sp>
    <dsp:sp modelId="{C0FDA8B0-8D59-466C-B3B5-349F864D611F}">
      <dsp:nvSpPr>
        <dsp:cNvPr id="0" name=""/>
        <dsp:cNvSpPr/>
      </dsp:nvSpPr>
      <dsp:spPr>
        <a:xfrm>
          <a:off x="2554969" y="388316"/>
          <a:ext cx="1455399" cy="1792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25769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/>
            <a:t>Регистрация выпусков регистраторами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/>
            <a:t>При учреждении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/>
            <a:t>Замещение активов должника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/>
            <a:t>Посредством инвестиционной платформы</a:t>
          </a:r>
        </a:p>
      </dsp:txBody>
      <dsp:txXfrm>
        <a:off x="2554969" y="388316"/>
        <a:ext cx="1455399" cy="1792958"/>
      </dsp:txXfrm>
    </dsp:sp>
    <dsp:sp modelId="{7DB8101C-C689-48C1-925A-E96123D1AB6E}">
      <dsp:nvSpPr>
        <dsp:cNvPr id="0" name=""/>
        <dsp:cNvSpPr/>
      </dsp:nvSpPr>
      <dsp:spPr>
        <a:xfrm>
          <a:off x="2174207" y="46991"/>
          <a:ext cx="584373" cy="5843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37DF2-7A9D-4587-BAFF-A3383C746833}">
      <dsp:nvSpPr>
        <dsp:cNvPr id="0" name=""/>
        <dsp:cNvSpPr/>
      </dsp:nvSpPr>
      <dsp:spPr>
        <a:xfrm rot="16200000">
          <a:off x="3576792" y="1166417"/>
          <a:ext cx="1759665" cy="292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7692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3576792" y="1166417"/>
        <a:ext cx="1759665" cy="292186"/>
      </dsp:txXfrm>
    </dsp:sp>
    <dsp:sp modelId="{4E1A90A8-F5BE-4370-A6AE-9008D87001EF}">
      <dsp:nvSpPr>
        <dsp:cNvPr id="0" name=""/>
        <dsp:cNvSpPr/>
      </dsp:nvSpPr>
      <dsp:spPr>
        <a:xfrm>
          <a:off x="4602718" y="432677"/>
          <a:ext cx="1455399" cy="1759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57692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Электронные регистрации (Личный кабинет) </a:t>
          </a:r>
        </a:p>
      </dsp:txBody>
      <dsp:txXfrm>
        <a:off x="4602718" y="432677"/>
        <a:ext cx="1455399" cy="1759665"/>
      </dsp:txXfrm>
    </dsp:sp>
    <dsp:sp modelId="{787D6181-5C71-412C-8F91-A19D2520B289}">
      <dsp:nvSpPr>
        <dsp:cNvPr id="0" name=""/>
        <dsp:cNvSpPr/>
      </dsp:nvSpPr>
      <dsp:spPr>
        <a:xfrm>
          <a:off x="4310531" y="46991"/>
          <a:ext cx="584373" cy="5843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DEBC2-8BB2-4E70-832D-8E66B53C7EC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321BC-8741-4ACC-859F-576575B04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0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321BC-8741-4ACC-859F-576575B049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1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321BC-8741-4ACC-859F-576575B049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5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471F-7E43-4F9D-B61C-57D740469C90}" type="datetime1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9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0AD2-BEA9-4479-B272-38B19D4DFB28}" type="datetime1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5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2D3-100B-474F-A057-DAB934347ED7}" type="datetime1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EBAC-55AC-4D02-8F84-E7424BC26D9E}" type="datetime1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7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EECF-4774-44BE-B187-25D575234D23}" type="datetime1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9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2F52-6D48-4FA7-98B5-2932369A5A73}" type="datetime1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8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205B-66DB-43E7-9FC2-763A706CB08F}" type="datetime1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4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4198-CB7B-4E65-BE39-AC913CC4612B}" type="datetime1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9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AA9D-8D4D-4700-9136-9192364C36B1}" type="datetime1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7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BED-C2CC-4C6F-A687-AAA83438E168}" type="datetime1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6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213B-F3A6-4EB0-933F-35C32071DDC0}" type="datetime1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3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44456-6DEA-4C98-843B-437EB4C58986}" type="datetime1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3142-EBB5-46B6-B46F-6F59D71DD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9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fc.ru/" TargetMode="External"/><Relationship Id="rId5" Type="http://schemas.openxmlformats.org/officeDocument/2006/relationships/hyperlink" Target="mailto:info@yfc.r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33F6E-E261-4148-A7A5-8B68254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7F125141-6A76-4E9F-B782-C86D561BA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3866" y="3798218"/>
          <a:ext cx="4436269" cy="405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269">
                  <a:extLst>
                    <a:ext uri="{9D8B030D-6E8A-4147-A177-3AD203B41FA5}">
                      <a16:colId xmlns:a16="http://schemas.microsoft.com/office/drawing/2014/main" val="3018200643"/>
                    </a:ext>
                  </a:extLst>
                </a:gridCol>
              </a:tblGrid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БУХГАЛТЕРСКИЙ БАЛАНС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331885393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НЕКРЕДИТНОЙ ФИНАНСОВОЙ ОРГАНИЗАЦИИ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192485949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 30.09.2021 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415396686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4A40A-0784-476E-B857-4FF545482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" y="62049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5CF87D-087A-4313-86E1-9B384102BED7}"/>
              </a:ext>
            </a:extLst>
          </p:cNvPr>
          <p:cNvSpPr txBox="1"/>
          <p:nvPr/>
        </p:nvSpPr>
        <p:spPr>
          <a:xfrm>
            <a:off x="285926" y="2233175"/>
            <a:ext cx="8758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корпоративного управления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эмиссии ценных бумаг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АО с долей государства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24.04.2024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9FC36-622E-4336-9650-59199896B3C8}"/>
              </a:ext>
            </a:extLst>
          </p:cNvPr>
          <p:cNvSpPr txBox="1"/>
          <p:nvPr/>
        </p:nvSpPr>
        <p:spPr>
          <a:xfrm>
            <a:off x="3305263" y="5721292"/>
            <a:ext cx="2567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Якутск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732262B-B054-4C39-BAA2-862FD122A8EB}"/>
              </a:ext>
            </a:extLst>
          </p:cNvPr>
          <p:cNvSpPr/>
          <p:nvPr/>
        </p:nvSpPr>
        <p:spPr>
          <a:xfrm>
            <a:off x="610830" y="432780"/>
            <a:ext cx="4321388" cy="1472411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sz="1500" b="1" dirty="0">
              <a:solidFill>
                <a:srgbClr val="99CCFF"/>
              </a:solidFill>
              <a:latin typeface="+mj-lt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B2194F8E-3EBA-4BC8-8376-EE081751C157}"/>
              </a:ext>
            </a:extLst>
          </p:cNvPr>
          <p:cNvSpPr txBox="1"/>
          <p:nvPr/>
        </p:nvSpPr>
        <p:spPr>
          <a:xfrm>
            <a:off x="2384227" y="568820"/>
            <a:ext cx="2204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"Республиканский специализированный регистратор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"Якутский Фондовый  Центр"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1D068F9-4249-4A48-89C0-ADBEE1104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5" y="462990"/>
            <a:ext cx="1400826" cy="134858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22933-6AB2-E3FC-CC0B-EEF1F84955E2}"/>
              </a:ext>
            </a:extLst>
          </p:cNvPr>
          <p:cNvSpPr txBox="1"/>
          <p:nvPr/>
        </p:nvSpPr>
        <p:spPr>
          <a:xfrm>
            <a:off x="5564540" y="736598"/>
            <a:ext cx="2968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Григорьева И.Р.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Генеральный директор</a:t>
            </a:r>
          </a:p>
        </p:txBody>
      </p:sp>
    </p:spTree>
    <p:extLst>
      <p:ext uri="{BB962C8B-B14F-4D97-AF65-F5344CB8AC3E}">
        <p14:creationId xmlns:p14="http://schemas.microsoft.com/office/powerpoint/2010/main" val="209977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70FC-3CBF-A2EE-36DE-60055B5E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35674-672B-F218-A794-9591F54E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42609C05-E577-17B4-44AA-9F55D7FD08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3866" y="3798218"/>
          <a:ext cx="4436269" cy="405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269">
                  <a:extLst>
                    <a:ext uri="{9D8B030D-6E8A-4147-A177-3AD203B41FA5}">
                      <a16:colId xmlns:a16="http://schemas.microsoft.com/office/drawing/2014/main" val="3018200643"/>
                    </a:ext>
                  </a:extLst>
                </a:gridCol>
              </a:tblGrid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БУХГАЛТЕРСКИЙ БАЛАНС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331885393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НЕКРЕДИТНОЙ ФИНАНСОВОЙ ОРГАНИЗАЦИИ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192485949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 30.09.2021 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415396686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1EF4E-D330-0B72-C187-A0B499363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-46701"/>
            <a:ext cx="9144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BC7119A-4ED8-9CBC-660F-3315A04DDBF1}"/>
              </a:ext>
            </a:extLst>
          </p:cNvPr>
          <p:cNvSpPr/>
          <p:nvPr/>
        </p:nvSpPr>
        <p:spPr>
          <a:xfrm>
            <a:off x="5814944" y="84792"/>
            <a:ext cx="3329056" cy="718388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sz="1500" b="1" dirty="0">
              <a:solidFill>
                <a:srgbClr val="99CCFF"/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62142" y="145207"/>
            <a:ext cx="3269443" cy="657973"/>
            <a:chOff x="5862142" y="145207"/>
            <a:chExt cx="3269443" cy="657973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2C1262E5-B1AE-A18A-241B-C1C24A00092B}"/>
                </a:ext>
              </a:extLst>
            </p:cNvPr>
            <p:cNvSpPr txBox="1"/>
            <p:nvPr/>
          </p:nvSpPr>
          <p:spPr>
            <a:xfrm>
              <a:off x="6555196" y="177993"/>
              <a:ext cx="257638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3EFF9E0-6707-F3A8-7535-B2456249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142" y="145207"/>
              <a:ext cx="697510" cy="657973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07DF1A27-98FC-105E-BD31-90FF3396D085}"/>
              </a:ext>
            </a:extLst>
          </p:cNvPr>
          <p:cNvSpPr/>
          <p:nvPr/>
        </p:nvSpPr>
        <p:spPr>
          <a:xfrm>
            <a:off x="15189" y="30432"/>
            <a:ext cx="5877910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– главный инвестор на РЦБ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10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565362" y="1534966"/>
            <a:ext cx="6096000" cy="4063998"/>
            <a:chOff x="1524000" y="1397000"/>
            <a:chExt cx="6096000" cy="4063998"/>
          </a:xfrm>
        </p:grpSpPr>
        <p:sp>
          <p:nvSpPr>
            <p:cNvPr id="9" name="Полилиния 8"/>
            <p:cNvSpPr/>
            <p:nvPr/>
          </p:nvSpPr>
          <p:spPr>
            <a:xfrm>
              <a:off x="1524000" y="1397000"/>
              <a:ext cx="6096000" cy="1269999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76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00" kern="120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650999" y="1523999"/>
              <a:ext cx="1219200" cy="1015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1524000" y="2793999"/>
              <a:ext cx="6096000" cy="1269999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76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00" kern="120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650999" y="2920999"/>
              <a:ext cx="1219200" cy="1015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1524000" y="4190999"/>
              <a:ext cx="6096000" cy="1269999"/>
            </a:xfrm>
            <a:custGeom>
              <a:avLst/>
              <a:gdLst>
                <a:gd name="connsiteX0" fmla="*/ 0 w 6096000"/>
                <a:gd name="connsiteY0" fmla="*/ 127000 h 1269999"/>
                <a:gd name="connsiteX1" fmla="*/ 127000 w 6096000"/>
                <a:gd name="connsiteY1" fmla="*/ 0 h 1269999"/>
                <a:gd name="connsiteX2" fmla="*/ 5969000 w 6096000"/>
                <a:gd name="connsiteY2" fmla="*/ 0 h 1269999"/>
                <a:gd name="connsiteX3" fmla="*/ 6096000 w 6096000"/>
                <a:gd name="connsiteY3" fmla="*/ 127000 h 1269999"/>
                <a:gd name="connsiteX4" fmla="*/ 6096000 w 6096000"/>
                <a:gd name="connsiteY4" fmla="*/ 1142999 h 1269999"/>
                <a:gd name="connsiteX5" fmla="*/ 5969000 w 6096000"/>
                <a:gd name="connsiteY5" fmla="*/ 1269999 h 1269999"/>
                <a:gd name="connsiteX6" fmla="*/ 127000 w 6096000"/>
                <a:gd name="connsiteY6" fmla="*/ 1269999 h 1269999"/>
                <a:gd name="connsiteX7" fmla="*/ 0 w 6096000"/>
                <a:gd name="connsiteY7" fmla="*/ 1142999 h 1269999"/>
                <a:gd name="connsiteX8" fmla="*/ 0 w 6096000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5969000" y="0"/>
                  </a:lnTo>
                  <a:cubicBezTo>
                    <a:pt x="6039140" y="0"/>
                    <a:pt x="6096000" y="56860"/>
                    <a:pt x="6096000" y="127000"/>
                  </a:cubicBezTo>
                  <a:lnTo>
                    <a:pt x="6096000" y="1142999"/>
                  </a:lnTo>
                  <a:cubicBezTo>
                    <a:pt x="6096000" y="1213139"/>
                    <a:pt x="6039140" y="1269999"/>
                    <a:pt x="5969000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76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00" kern="120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00" kern="120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650999" y="4317999"/>
              <a:ext cx="1219200" cy="1015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TextBox 19"/>
          <p:cNvSpPr txBox="1"/>
          <p:nvPr/>
        </p:nvSpPr>
        <p:spPr>
          <a:xfrm>
            <a:off x="2039815" y="20319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34227" y="33822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27408" y="47467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1504" y="2044277"/>
            <a:ext cx="416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1 491,111 млн рублей – 9 доп. выпусков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95479" y="3372051"/>
            <a:ext cx="428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8 346,020 млн. рублей – 17 доп. выпусков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1504" y="4931395"/>
            <a:ext cx="41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2 363,787 млн. рублей – 9 доп. выпусков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8212" y="934015"/>
            <a:ext cx="403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эмитентам, обслуживаемым в ЯФЦ:</a:t>
            </a:r>
          </a:p>
        </p:txBody>
      </p:sp>
    </p:spTree>
    <p:extLst>
      <p:ext uri="{BB962C8B-B14F-4D97-AF65-F5344CB8AC3E}">
        <p14:creationId xmlns:p14="http://schemas.microsoft.com/office/powerpoint/2010/main" val="304989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33F6E-E261-4148-A7A5-8B68254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7F125141-6A76-4E9F-B782-C86D561BA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3866" y="3798218"/>
          <a:ext cx="4436269" cy="405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269">
                  <a:extLst>
                    <a:ext uri="{9D8B030D-6E8A-4147-A177-3AD203B41FA5}">
                      <a16:colId xmlns:a16="http://schemas.microsoft.com/office/drawing/2014/main" val="3018200643"/>
                    </a:ext>
                  </a:extLst>
                </a:gridCol>
              </a:tblGrid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БУХГАЛТЕРСКИЙ БАЛАНС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331885393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НЕКРЕДИТНОЙ ФИНАНСОВОЙ ОРГАНИЗАЦИИ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192485949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 30.09.2021 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415396686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4A40A-0784-476E-B857-4FF545482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09A2E95-9D0F-47C6-A462-B3DDD4AA22F0}"/>
              </a:ext>
            </a:extLst>
          </p:cNvPr>
          <p:cNvGrpSpPr/>
          <p:nvPr/>
        </p:nvGrpSpPr>
        <p:grpSpPr>
          <a:xfrm>
            <a:off x="5066950" y="114998"/>
            <a:ext cx="3993161" cy="718388"/>
            <a:chOff x="308264" y="480885"/>
            <a:chExt cx="5363459" cy="87863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EF1E6A6-8034-4353-9797-1C5F7300DA7C}"/>
                </a:ext>
              </a:extLst>
            </p:cNvPr>
            <p:cNvSpPr/>
            <p:nvPr/>
          </p:nvSpPr>
          <p:spPr>
            <a:xfrm>
              <a:off x="308264" y="480885"/>
              <a:ext cx="5363459" cy="878633"/>
            </a:xfrm>
            <a:prstGeom prst="roundRect">
              <a:avLst/>
            </a:prstGeom>
            <a:solidFill>
              <a:srgbClr val="0066CC">
                <a:alpha val="16000"/>
              </a:srgbClr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sz="1500" b="1" dirty="0">
                <a:solidFill>
                  <a:srgbClr val="99CCFF"/>
                </a:solidFill>
                <a:latin typeface="+mj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72A9138A-24B4-4ADA-8ED2-B6E50D52B156}"/>
                </a:ext>
              </a:extLst>
            </p:cNvPr>
            <p:cNvSpPr txBox="1"/>
            <p:nvPr/>
          </p:nvSpPr>
          <p:spPr>
            <a:xfrm>
              <a:off x="1430481" y="597037"/>
              <a:ext cx="4150834" cy="62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D3C47EE-BF94-401E-BD57-D448A556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57" y="517832"/>
              <a:ext cx="911022" cy="804742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A12C0C10-C707-480A-B3CC-B2DDFBBE92C8}"/>
              </a:ext>
            </a:extLst>
          </p:cNvPr>
          <p:cNvSpPr/>
          <p:nvPr/>
        </p:nvSpPr>
        <p:spPr>
          <a:xfrm>
            <a:off x="25704" y="48491"/>
            <a:ext cx="5066950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в процедурах эмиссии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(АО – АО 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сдолей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государства)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11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20800"/>
            <a:ext cx="90678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304825" y="5273964"/>
            <a:ext cx="4423512" cy="1376218"/>
            <a:chOff x="2304825" y="5273964"/>
            <a:chExt cx="4423512" cy="1376218"/>
          </a:xfrm>
        </p:grpSpPr>
        <p:sp>
          <p:nvSpPr>
            <p:cNvPr id="3" name="Выноска со стрелкой вниз 2"/>
            <p:cNvSpPr/>
            <p:nvPr/>
          </p:nvSpPr>
          <p:spPr>
            <a:xfrm>
              <a:off x="3288145" y="5273964"/>
              <a:ext cx="2456873" cy="544945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04825" y="6031345"/>
              <a:ext cx="4423512" cy="6188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Направление документов в Банк России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17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33F6E-E261-4148-A7A5-8B68254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7F125141-6A76-4E9F-B782-C86D561BA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3866" y="3798218"/>
          <a:ext cx="4436269" cy="405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269">
                  <a:extLst>
                    <a:ext uri="{9D8B030D-6E8A-4147-A177-3AD203B41FA5}">
                      <a16:colId xmlns:a16="http://schemas.microsoft.com/office/drawing/2014/main" val="3018200643"/>
                    </a:ext>
                  </a:extLst>
                </a:gridCol>
              </a:tblGrid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БУХГАЛТЕРСКИЙ БАЛАНС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331885393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НЕКРЕДИТНОЙ ФИНАНСОВОЙ ОРГАНИЗАЦИИ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192485949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 30.09.2021 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415396686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4A40A-0784-476E-B857-4FF545482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09A2E95-9D0F-47C6-A462-B3DDD4AA22F0}"/>
              </a:ext>
            </a:extLst>
          </p:cNvPr>
          <p:cNvGrpSpPr/>
          <p:nvPr/>
        </p:nvGrpSpPr>
        <p:grpSpPr>
          <a:xfrm>
            <a:off x="5066950" y="114998"/>
            <a:ext cx="3993161" cy="718388"/>
            <a:chOff x="308264" y="480885"/>
            <a:chExt cx="5363459" cy="87863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EF1E6A6-8034-4353-9797-1C5F7300DA7C}"/>
                </a:ext>
              </a:extLst>
            </p:cNvPr>
            <p:cNvSpPr/>
            <p:nvPr/>
          </p:nvSpPr>
          <p:spPr>
            <a:xfrm>
              <a:off x="308264" y="480885"/>
              <a:ext cx="5363459" cy="878633"/>
            </a:xfrm>
            <a:prstGeom prst="roundRect">
              <a:avLst/>
            </a:prstGeom>
            <a:solidFill>
              <a:srgbClr val="0066CC">
                <a:alpha val="16000"/>
              </a:srgbClr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sz="1500" b="1" dirty="0">
                <a:solidFill>
                  <a:srgbClr val="99CCFF"/>
                </a:solidFill>
                <a:latin typeface="+mj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72A9138A-24B4-4ADA-8ED2-B6E50D52B156}"/>
                </a:ext>
              </a:extLst>
            </p:cNvPr>
            <p:cNvSpPr txBox="1"/>
            <p:nvPr/>
          </p:nvSpPr>
          <p:spPr>
            <a:xfrm>
              <a:off x="1430481" y="597037"/>
              <a:ext cx="4150834" cy="62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D3C47EE-BF94-401E-BD57-D448A556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57" y="517832"/>
              <a:ext cx="911022" cy="804742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A12C0C10-C707-480A-B3CC-B2DDFBBE92C8}"/>
              </a:ext>
            </a:extLst>
          </p:cNvPr>
          <p:cNvSpPr/>
          <p:nvPr/>
        </p:nvSpPr>
        <p:spPr>
          <a:xfrm>
            <a:off x="25704" y="48491"/>
            <a:ext cx="5066950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ограничения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12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3EC644-EAA8-EA4C-7C20-B0FC64AA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" y="1296876"/>
            <a:ext cx="8696325" cy="463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33F6E-E261-4148-A7A5-8B68254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7F125141-6A76-4E9F-B782-C86D561BA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3866" y="3798218"/>
          <a:ext cx="4436269" cy="405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269">
                  <a:extLst>
                    <a:ext uri="{9D8B030D-6E8A-4147-A177-3AD203B41FA5}">
                      <a16:colId xmlns:a16="http://schemas.microsoft.com/office/drawing/2014/main" val="3018200643"/>
                    </a:ext>
                  </a:extLst>
                </a:gridCol>
              </a:tblGrid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БУХГАЛТЕРСКИЙ БАЛАНС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331885393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НЕКРЕДИТНОЙ ФИНАНСОВОЙ ОРГАНИЗАЦИИ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192485949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 30.09.2021 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415396686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4A40A-0784-476E-B857-4FF545482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09A2E95-9D0F-47C6-A462-B3DDD4AA22F0}"/>
              </a:ext>
            </a:extLst>
          </p:cNvPr>
          <p:cNvGrpSpPr/>
          <p:nvPr/>
        </p:nvGrpSpPr>
        <p:grpSpPr>
          <a:xfrm>
            <a:off x="5066950" y="114998"/>
            <a:ext cx="3993161" cy="718388"/>
            <a:chOff x="308264" y="480885"/>
            <a:chExt cx="5363459" cy="87863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EF1E6A6-8034-4353-9797-1C5F7300DA7C}"/>
                </a:ext>
              </a:extLst>
            </p:cNvPr>
            <p:cNvSpPr/>
            <p:nvPr/>
          </p:nvSpPr>
          <p:spPr>
            <a:xfrm>
              <a:off x="308264" y="480885"/>
              <a:ext cx="5363459" cy="878633"/>
            </a:xfrm>
            <a:prstGeom prst="roundRect">
              <a:avLst/>
            </a:prstGeom>
            <a:solidFill>
              <a:srgbClr val="0066CC">
                <a:alpha val="16000"/>
              </a:srgbClr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sz="1500" b="1" dirty="0">
                <a:solidFill>
                  <a:srgbClr val="99CCFF"/>
                </a:solidFill>
                <a:latin typeface="+mj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72A9138A-24B4-4ADA-8ED2-B6E50D52B156}"/>
                </a:ext>
              </a:extLst>
            </p:cNvPr>
            <p:cNvSpPr txBox="1"/>
            <p:nvPr/>
          </p:nvSpPr>
          <p:spPr>
            <a:xfrm>
              <a:off x="1430481" y="597037"/>
              <a:ext cx="4150834" cy="62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D3C47EE-BF94-401E-BD57-D448A556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57" y="517832"/>
              <a:ext cx="911022" cy="804742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A12C0C10-C707-480A-B3CC-B2DDFBBE92C8}"/>
              </a:ext>
            </a:extLst>
          </p:cNvPr>
          <p:cNvSpPr/>
          <p:nvPr/>
        </p:nvSpPr>
        <p:spPr>
          <a:xfrm>
            <a:off x="25704" y="48491"/>
            <a:ext cx="5066950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в процедурах эмиссии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476606"/>
              </p:ext>
            </p:extLst>
          </p:nvPr>
        </p:nvGraphicFramePr>
        <p:xfrm>
          <a:off x="812800" y="1098816"/>
          <a:ext cx="6705600" cy="466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АО с долей государства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88">
                <a:tc>
                  <a:txBody>
                    <a:bodyPr/>
                    <a:lstStyle/>
                    <a:p>
                      <a:r>
                        <a:rPr lang="ru-RU" dirty="0"/>
                        <a:t>Принятие решения, размещение, отчет об итогах выпуска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√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r>
                        <a:rPr lang="ru-RU" dirty="0"/>
                        <a:t>Преимущественное право ст. 40,41 ФЗ АО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√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r>
                        <a:rPr lang="ru-RU" dirty="0"/>
                        <a:t>Государственная пошлина, ст. 333.33 НК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√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r>
                        <a:rPr lang="ru-RU" dirty="0"/>
                        <a:t>Контроль денежной оценки, ст. 77 ФЗ АО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√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r>
                        <a:rPr lang="ru-RU" dirty="0"/>
                        <a:t>Контроль доли, ст. 25 ФЗ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√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719">
                <a:tc>
                  <a:txBody>
                    <a:bodyPr/>
                    <a:lstStyle/>
                    <a:p>
                      <a:r>
                        <a:rPr lang="ru-RU" dirty="0"/>
                        <a:t>Санкции в случае нарушения (КоАП, УК)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B050"/>
                          </a:solidFill>
                        </a:rPr>
                        <a:t>√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√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29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33F6E-E261-4148-A7A5-8B68254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7F125141-6A76-4E9F-B782-C86D561BA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3866" y="3798218"/>
          <a:ext cx="4436269" cy="405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269">
                  <a:extLst>
                    <a:ext uri="{9D8B030D-6E8A-4147-A177-3AD203B41FA5}">
                      <a16:colId xmlns:a16="http://schemas.microsoft.com/office/drawing/2014/main" val="3018200643"/>
                    </a:ext>
                  </a:extLst>
                </a:gridCol>
              </a:tblGrid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БУХГАЛТЕРСКИЙ БАЛАНС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331885393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НЕКРЕДИТНОЙ ФИНАНСОВОЙ ОРГАНИЗАЦИИ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192485949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 30.09.2021 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415396686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4A40A-0784-476E-B857-4FF545482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09A2E95-9D0F-47C6-A462-B3DDD4AA22F0}"/>
              </a:ext>
            </a:extLst>
          </p:cNvPr>
          <p:cNvGrpSpPr/>
          <p:nvPr/>
        </p:nvGrpSpPr>
        <p:grpSpPr>
          <a:xfrm>
            <a:off x="5066950" y="114998"/>
            <a:ext cx="3993161" cy="718388"/>
            <a:chOff x="308264" y="480885"/>
            <a:chExt cx="5363459" cy="87863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EF1E6A6-8034-4353-9797-1C5F7300DA7C}"/>
                </a:ext>
              </a:extLst>
            </p:cNvPr>
            <p:cNvSpPr/>
            <p:nvPr/>
          </p:nvSpPr>
          <p:spPr>
            <a:xfrm>
              <a:off x="308264" y="480885"/>
              <a:ext cx="5363459" cy="878633"/>
            </a:xfrm>
            <a:prstGeom prst="roundRect">
              <a:avLst/>
            </a:prstGeom>
            <a:solidFill>
              <a:srgbClr val="0066CC">
                <a:alpha val="16000"/>
              </a:srgbClr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sz="1500" b="1" dirty="0">
                <a:solidFill>
                  <a:srgbClr val="99CCFF"/>
                </a:solidFill>
                <a:latin typeface="+mj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72A9138A-24B4-4ADA-8ED2-B6E50D52B156}"/>
                </a:ext>
              </a:extLst>
            </p:cNvPr>
            <p:cNvSpPr txBox="1"/>
            <p:nvPr/>
          </p:nvSpPr>
          <p:spPr>
            <a:xfrm>
              <a:off x="1430481" y="597037"/>
              <a:ext cx="4150834" cy="62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D3C47EE-BF94-401E-BD57-D448A556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57" y="517832"/>
              <a:ext cx="911022" cy="804742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A12C0C10-C707-480A-B3CC-B2DDFBBE92C8}"/>
              </a:ext>
            </a:extLst>
          </p:cNvPr>
          <p:cNvSpPr/>
          <p:nvPr/>
        </p:nvSpPr>
        <p:spPr>
          <a:xfrm>
            <a:off x="25704" y="48491"/>
            <a:ext cx="5066950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Уставного капитала при получении бюджетной субсидии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14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84" y="941388"/>
            <a:ext cx="728345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909" y="5126182"/>
            <a:ext cx="7492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Обязательное условие (ст. 28 ФЗ АО):</a:t>
            </a:r>
          </a:p>
          <a:p>
            <a:r>
              <a:rPr lang="ru-RU" dirty="0"/>
              <a:t>1) Увеличение УК </a:t>
            </a:r>
            <a:r>
              <a:rPr lang="en-US" dirty="0"/>
              <a:t>&lt;= </a:t>
            </a:r>
            <a:r>
              <a:rPr lang="ru-RU" dirty="0"/>
              <a:t>ЧА – (</a:t>
            </a:r>
            <a:r>
              <a:rPr lang="ru-RU" dirty="0" err="1"/>
              <a:t>УК+Рез</a:t>
            </a:r>
            <a:r>
              <a:rPr lang="ru-RU" dirty="0"/>
              <a:t>. фонд).</a:t>
            </a:r>
          </a:p>
          <a:p>
            <a:r>
              <a:rPr lang="ru-RU" dirty="0"/>
              <a:t>2) К моменту принятия решения Доб. капитал должен быть сформирован </a:t>
            </a:r>
          </a:p>
        </p:txBody>
      </p:sp>
    </p:spTree>
    <p:extLst>
      <p:ext uri="{BB962C8B-B14F-4D97-AF65-F5344CB8AC3E}">
        <p14:creationId xmlns:p14="http://schemas.microsoft.com/office/powerpoint/2010/main" val="45113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33F6E-E261-4148-A7A5-8B68254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7F125141-6A76-4E9F-B782-C86D561BA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3866" y="3798218"/>
          <a:ext cx="4436269" cy="405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269">
                  <a:extLst>
                    <a:ext uri="{9D8B030D-6E8A-4147-A177-3AD203B41FA5}">
                      <a16:colId xmlns:a16="http://schemas.microsoft.com/office/drawing/2014/main" val="3018200643"/>
                    </a:ext>
                  </a:extLst>
                </a:gridCol>
              </a:tblGrid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БУХГАЛТЕРСКИЙ БАЛАНС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331885393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НЕКРЕДИТНОЙ ФИНАНСОВОЙ ОРГАНИЗАЦИИ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192485949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 30.09.2021 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415396686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4A40A-0784-476E-B857-4FF545482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09A2E95-9D0F-47C6-A462-B3DDD4AA22F0}"/>
              </a:ext>
            </a:extLst>
          </p:cNvPr>
          <p:cNvGrpSpPr/>
          <p:nvPr/>
        </p:nvGrpSpPr>
        <p:grpSpPr>
          <a:xfrm>
            <a:off x="5066950" y="114998"/>
            <a:ext cx="3993161" cy="718388"/>
            <a:chOff x="308264" y="480885"/>
            <a:chExt cx="5363459" cy="87863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EF1E6A6-8034-4353-9797-1C5F7300DA7C}"/>
                </a:ext>
              </a:extLst>
            </p:cNvPr>
            <p:cNvSpPr/>
            <p:nvPr/>
          </p:nvSpPr>
          <p:spPr>
            <a:xfrm>
              <a:off x="308264" y="480885"/>
              <a:ext cx="5363459" cy="878633"/>
            </a:xfrm>
            <a:prstGeom prst="roundRect">
              <a:avLst/>
            </a:prstGeom>
            <a:solidFill>
              <a:srgbClr val="0066CC">
                <a:alpha val="16000"/>
              </a:srgbClr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sz="1500" b="1" dirty="0">
                <a:solidFill>
                  <a:srgbClr val="99CCFF"/>
                </a:solidFill>
                <a:latin typeface="+mj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72A9138A-24B4-4ADA-8ED2-B6E50D52B156}"/>
                </a:ext>
              </a:extLst>
            </p:cNvPr>
            <p:cNvSpPr txBox="1"/>
            <p:nvPr/>
          </p:nvSpPr>
          <p:spPr>
            <a:xfrm>
              <a:off x="1430481" y="597037"/>
              <a:ext cx="4150834" cy="62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D3C47EE-BF94-401E-BD57-D448A556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57" y="517832"/>
              <a:ext cx="911022" cy="804742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A12C0C10-C707-480A-B3CC-B2DDFBBE92C8}"/>
              </a:ext>
            </a:extLst>
          </p:cNvPr>
          <p:cNvSpPr/>
          <p:nvPr/>
        </p:nvSpPr>
        <p:spPr>
          <a:xfrm>
            <a:off x="25704" y="48491"/>
            <a:ext cx="5066950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за нарушение порядка эмиссии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15</a:t>
            </a:fld>
            <a:endParaRPr lang="ru-RU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072124" y="1433945"/>
            <a:ext cx="2974109" cy="399011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Административный Кодекс</a:t>
            </a:r>
          </a:p>
          <a:p>
            <a:pPr algn="ctr"/>
            <a:r>
              <a:rPr lang="ru-RU" b="1" dirty="0"/>
              <a:t>Статья 15.17. Недобросовестная эмиссия ценных бумаг</a:t>
            </a:r>
          </a:p>
          <a:p>
            <a:pPr algn="ctr"/>
            <a:r>
              <a:rPr lang="ru-RU" dirty="0"/>
              <a:t>ДЛ -  от десяти тысяч до тридцати тысяч рублей; </a:t>
            </a:r>
          </a:p>
          <a:p>
            <a:pPr algn="ctr"/>
            <a:r>
              <a:rPr lang="ru-RU" dirty="0"/>
              <a:t>ЮЛ- от пятисот тысяч до семисот тысяч рублей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641273" y="1433945"/>
            <a:ext cx="2974109" cy="399011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Уголовный кодекс</a:t>
            </a:r>
          </a:p>
          <a:p>
            <a:pPr algn="ctr"/>
            <a:r>
              <a:rPr lang="ru-RU" dirty="0"/>
              <a:t>Статья 185 Злоупотребления при эмиссии ЦБ</a:t>
            </a:r>
          </a:p>
          <a:p>
            <a:pPr algn="ctr"/>
            <a:r>
              <a:rPr lang="ru-RU" b="1" dirty="0"/>
              <a:t>Размещение эмиссионных ценных бумаг, выпуск которых не прошел государственную регистрацию</a:t>
            </a:r>
          </a:p>
        </p:txBody>
      </p:sp>
    </p:spTree>
    <p:extLst>
      <p:ext uri="{BB962C8B-B14F-4D97-AF65-F5344CB8AC3E}">
        <p14:creationId xmlns:p14="http://schemas.microsoft.com/office/powerpoint/2010/main" val="294467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33F6E-E261-4148-A7A5-8B68254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7F125141-6A76-4E9F-B782-C86D561BA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3866" y="3798218"/>
          <a:ext cx="4436269" cy="405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269">
                  <a:extLst>
                    <a:ext uri="{9D8B030D-6E8A-4147-A177-3AD203B41FA5}">
                      <a16:colId xmlns:a16="http://schemas.microsoft.com/office/drawing/2014/main" val="3018200643"/>
                    </a:ext>
                  </a:extLst>
                </a:gridCol>
              </a:tblGrid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БУХГАЛТЕРСКИЙ БАЛАНС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331885393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НЕКРЕДИТНОЙ ФИНАНСОВОЙ ОРГАНИЗАЦИИ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192485949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 30.09.2021 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415396686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B4A40A-0784-476E-B857-4FF545482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09A2E95-9D0F-47C6-A462-B3DDD4AA22F0}"/>
              </a:ext>
            </a:extLst>
          </p:cNvPr>
          <p:cNvGrpSpPr/>
          <p:nvPr/>
        </p:nvGrpSpPr>
        <p:grpSpPr>
          <a:xfrm>
            <a:off x="5066950" y="114998"/>
            <a:ext cx="3993161" cy="718388"/>
            <a:chOff x="308264" y="480885"/>
            <a:chExt cx="5363459" cy="87863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EF1E6A6-8034-4353-9797-1C5F7300DA7C}"/>
                </a:ext>
              </a:extLst>
            </p:cNvPr>
            <p:cNvSpPr/>
            <p:nvPr/>
          </p:nvSpPr>
          <p:spPr>
            <a:xfrm>
              <a:off x="308264" y="480885"/>
              <a:ext cx="5363459" cy="878633"/>
            </a:xfrm>
            <a:prstGeom prst="roundRect">
              <a:avLst/>
            </a:prstGeom>
            <a:solidFill>
              <a:srgbClr val="0066CC">
                <a:alpha val="16000"/>
              </a:srgbClr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ru-RU" sz="1500" b="1" dirty="0">
                <a:solidFill>
                  <a:srgbClr val="99CCFF"/>
                </a:solidFill>
                <a:latin typeface="+mj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72A9138A-24B4-4ADA-8ED2-B6E50D52B156}"/>
                </a:ext>
              </a:extLst>
            </p:cNvPr>
            <p:cNvSpPr txBox="1"/>
            <p:nvPr/>
          </p:nvSpPr>
          <p:spPr>
            <a:xfrm>
              <a:off x="1430481" y="597037"/>
              <a:ext cx="4150834" cy="62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D3C47EE-BF94-401E-BD57-D448A556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57" y="517832"/>
              <a:ext cx="911022" cy="804742"/>
            </a:xfrm>
            <a:prstGeom prst="rect">
              <a:avLst/>
            </a:prstGeom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16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25DBF-D583-9A03-2FA1-504AAECDBE21}"/>
              </a:ext>
            </a:extLst>
          </p:cNvPr>
          <p:cNvSpPr txBox="1"/>
          <p:nvPr/>
        </p:nvSpPr>
        <p:spPr>
          <a:xfrm>
            <a:off x="2178888" y="2198008"/>
            <a:ext cx="43059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внимание!!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CC166-3E44-548B-6061-1213F4CB3424}"/>
              </a:ext>
            </a:extLst>
          </p:cNvPr>
          <p:cNvSpPr txBox="1"/>
          <p:nvPr/>
        </p:nvSpPr>
        <p:spPr>
          <a:xfrm>
            <a:off x="3990975" y="3798218"/>
            <a:ext cx="37957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АО РСР «Якутский Фондовый Центр»</a:t>
            </a:r>
          </a:p>
          <a:p>
            <a:r>
              <a:rPr lang="ru-RU" dirty="0"/>
              <a:t>Г. Якутск пер. Глухой 2</a:t>
            </a:r>
            <a:r>
              <a:rPr lang="en-US" dirty="0"/>
              <a:t>/1</a:t>
            </a:r>
            <a:endParaRPr lang="ru-RU" dirty="0"/>
          </a:p>
          <a:p>
            <a:r>
              <a:rPr lang="en-US" dirty="0">
                <a:hlinkClick r:id="rId5"/>
              </a:rPr>
              <a:t>info@yfc.ru</a:t>
            </a:r>
            <a:endParaRPr lang="en-US" dirty="0"/>
          </a:p>
          <a:p>
            <a:r>
              <a:rPr lang="en-US" dirty="0">
                <a:hlinkClick r:id="rId6"/>
              </a:rPr>
              <a:t>www.yfc.ru</a:t>
            </a:r>
            <a:endParaRPr lang="en-US" dirty="0"/>
          </a:p>
          <a:p>
            <a:r>
              <a:rPr lang="ru-RU" dirty="0"/>
              <a:t>33-57-00</a:t>
            </a:r>
          </a:p>
        </p:txBody>
      </p:sp>
    </p:spTree>
    <p:extLst>
      <p:ext uri="{BB962C8B-B14F-4D97-AF65-F5344CB8AC3E}">
        <p14:creationId xmlns:p14="http://schemas.microsoft.com/office/powerpoint/2010/main" val="333305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3A0B6D-337C-4555-AF2E-4F8BAD4B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4AFE21-7D60-498A-B0B5-C3ADDBFFB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29"/>
            <a:ext cx="9144000" cy="6858000"/>
          </a:xfrm>
          <a:prstGeom prst="rect">
            <a:avLst/>
          </a:prstGeom>
          <a:solidFill>
            <a:srgbClr val="95B2DA"/>
          </a:solidFill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6CBA962-3BF3-4B22-9B58-278A638078B0}"/>
              </a:ext>
            </a:extLst>
          </p:cNvPr>
          <p:cNvGrpSpPr/>
          <p:nvPr/>
        </p:nvGrpSpPr>
        <p:grpSpPr>
          <a:xfrm>
            <a:off x="5198650" y="270191"/>
            <a:ext cx="3888210" cy="638141"/>
            <a:chOff x="308263" y="480885"/>
            <a:chExt cx="6512775" cy="878634"/>
          </a:xfrm>
        </p:grpSpPr>
        <p:sp>
          <p:nvSpPr>
            <p:cNvPr id="5" name="Прямоугольник: скругленные углы 8">
              <a:extLst>
                <a:ext uri="{FF2B5EF4-FFF2-40B4-BE49-F238E27FC236}">
                  <a16:creationId xmlns:a16="http://schemas.microsoft.com/office/drawing/2014/main" id="{2878B839-A433-46C3-9DC9-7443B3375A3B}"/>
                </a:ext>
              </a:extLst>
            </p:cNvPr>
            <p:cNvSpPr/>
            <p:nvPr/>
          </p:nvSpPr>
          <p:spPr>
            <a:xfrm>
              <a:off x="308263" y="480885"/>
              <a:ext cx="5363459" cy="8786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16000"/>
              </a:schemeClr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F7461A-8F42-47FB-8F7B-DA227DA915AE}"/>
                </a:ext>
              </a:extLst>
            </p:cNvPr>
            <p:cNvSpPr txBox="1"/>
            <p:nvPr/>
          </p:nvSpPr>
          <p:spPr>
            <a:xfrm>
              <a:off x="1200714" y="538863"/>
              <a:ext cx="5620324" cy="762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</a:t>
              </a:r>
              <a:r>
                <a:rPr lang="ru-RU" sz="10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 Центр"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DDFC99D-E9E0-4A71-B404-4F07FF49B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51" y="538863"/>
              <a:ext cx="951742" cy="64633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776EB92-4FF5-4FDA-A4F2-755E477DB31D}"/>
              </a:ext>
            </a:extLst>
          </p:cNvPr>
          <p:cNvSpPr txBox="1"/>
          <p:nvPr/>
        </p:nvSpPr>
        <p:spPr>
          <a:xfrm>
            <a:off x="976250" y="424647"/>
            <a:ext cx="4233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B48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РСР «Якутский Фондовый Центр»</a:t>
            </a:r>
          </a:p>
          <a:p>
            <a:endParaRPr lang="ru-RU" sz="2000" b="1" dirty="0">
              <a:solidFill>
                <a:srgbClr val="0B48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" y="255726"/>
            <a:ext cx="863032" cy="8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1805" y="1391745"/>
            <a:ext cx="247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Дата создания – 1993 г.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74" y="1839985"/>
            <a:ext cx="2505500" cy="354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3041" y="5293016"/>
            <a:ext cx="278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Лицензия Банка России от 19 марта 2004 г. бессрочная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16" y="1761077"/>
            <a:ext cx="30781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76" y="3687945"/>
            <a:ext cx="3140327" cy="22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28249" y="5816236"/>
            <a:ext cx="2287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Член СРО НАУФОР с </a:t>
            </a:r>
            <a:r>
              <a:rPr lang="en-US" sz="1400" dirty="0"/>
              <a:t>XI.2023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62195" y="1565154"/>
            <a:ext cx="213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Член НП ПАРТАД</a:t>
            </a:r>
            <a:r>
              <a:rPr lang="en-US" sz="1400" dirty="0"/>
              <a:t> </a:t>
            </a:r>
            <a:r>
              <a:rPr lang="ru-RU" sz="1400" dirty="0"/>
              <a:t>с </a:t>
            </a:r>
            <a:r>
              <a:rPr lang="en-US" sz="1400" dirty="0"/>
              <a:t>1995 </a:t>
            </a:r>
            <a:r>
              <a:rPr lang="ru-RU" sz="14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903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3A0B6D-337C-4555-AF2E-4F8BAD4B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4AFE21-7D60-498A-B0B5-C3ADDBFFB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9144000" cy="6858000"/>
          </a:xfrm>
          <a:prstGeom prst="rect">
            <a:avLst/>
          </a:prstGeom>
          <a:solidFill>
            <a:srgbClr val="95B2DA"/>
          </a:solidFill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6CBA962-3BF3-4B22-9B58-278A638078B0}"/>
              </a:ext>
            </a:extLst>
          </p:cNvPr>
          <p:cNvGrpSpPr/>
          <p:nvPr/>
        </p:nvGrpSpPr>
        <p:grpSpPr>
          <a:xfrm>
            <a:off x="5198650" y="270191"/>
            <a:ext cx="3888210" cy="638141"/>
            <a:chOff x="308263" y="480885"/>
            <a:chExt cx="6512775" cy="878634"/>
          </a:xfrm>
        </p:grpSpPr>
        <p:sp>
          <p:nvSpPr>
            <p:cNvPr id="5" name="Прямоугольник: скругленные углы 8">
              <a:extLst>
                <a:ext uri="{FF2B5EF4-FFF2-40B4-BE49-F238E27FC236}">
                  <a16:creationId xmlns:a16="http://schemas.microsoft.com/office/drawing/2014/main" id="{2878B839-A433-46C3-9DC9-7443B3375A3B}"/>
                </a:ext>
              </a:extLst>
            </p:cNvPr>
            <p:cNvSpPr/>
            <p:nvPr/>
          </p:nvSpPr>
          <p:spPr>
            <a:xfrm>
              <a:off x="308263" y="480885"/>
              <a:ext cx="5363459" cy="87863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16000"/>
              </a:schemeClr>
            </a:solidFill>
            <a:ln>
              <a:solidFill>
                <a:srgbClr val="99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F7461A-8F42-47FB-8F7B-DA227DA915AE}"/>
                </a:ext>
              </a:extLst>
            </p:cNvPr>
            <p:cNvSpPr txBox="1"/>
            <p:nvPr/>
          </p:nvSpPr>
          <p:spPr>
            <a:xfrm>
              <a:off x="1200714" y="538863"/>
              <a:ext cx="5620324" cy="762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1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</a:t>
              </a:r>
              <a:r>
                <a:rPr lang="ru-RU" sz="10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 Центр"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DDFC99D-E9E0-4A71-B404-4F07FF49B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59" y="517833"/>
              <a:ext cx="841902" cy="64633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776EB92-4FF5-4FDA-A4F2-755E477DB31D}"/>
              </a:ext>
            </a:extLst>
          </p:cNvPr>
          <p:cNvSpPr txBox="1"/>
          <p:nvPr/>
        </p:nvSpPr>
        <p:spPr>
          <a:xfrm>
            <a:off x="89336" y="332599"/>
            <a:ext cx="5491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B48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регистраторской отрасли в РФ</a:t>
            </a:r>
          </a:p>
          <a:p>
            <a:r>
              <a:rPr lang="ru-RU" sz="2000" b="1" dirty="0">
                <a:solidFill>
                  <a:srgbClr val="0B48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(Современное состояние)</a:t>
            </a:r>
          </a:p>
          <a:p>
            <a:endParaRPr lang="ru-RU" sz="2000" b="1" dirty="0">
              <a:solidFill>
                <a:srgbClr val="0B48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87942" y="1236597"/>
            <a:ext cx="7032421" cy="4531954"/>
            <a:chOff x="253144" y="1945626"/>
            <a:chExt cx="5016280" cy="3586019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4277AD1-40FC-0533-F04A-167B46F7F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144" y="1945626"/>
              <a:ext cx="5016280" cy="358601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C3B5CA-B8D4-1689-E994-BD78D18E33ED}"/>
                </a:ext>
              </a:extLst>
            </p:cNvPr>
            <p:cNvSpPr txBox="1"/>
            <p:nvPr/>
          </p:nvSpPr>
          <p:spPr>
            <a:xfrm>
              <a:off x="732294" y="3580803"/>
              <a:ext cx="56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CC0000"/>
                  </a:solidFill>
                </a:rPr>
                <a:t>19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B28B23-620C-B0BB-A5D5-6C44B128DA60}"/>
                </a:ext>
              </a:extLst>
            </p:cNvPr>
            <p:cNvSpPr txBox="1"/>
            <p:nvPr/>
          </p:nvSpPr>
          <p:spPr>
            <a:xfrm>
              <a:off x="1564924" y="3243228"/>
              <a:ext cx="176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D437BC-0E12-B6D2-4B52-3DD015CC528C}"/>
                </a:ext>
              </a:extLst>
            </p:cNvPr>
            <p:cNvSpPr txBox="1"/>
            <p:nvPr/>
          </p:nvSpPr>
          <p:spPr>
            <a:xfrm>
              <a:off x="574385" y="4042468"/>
              <a:ext cx="176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FA1505-6133-DC23-350A-6926B3E54957}"/>
                </a:ext>
              </a:extLst>
            </p:cNvPr>
            <p:cNvSpPr txBox="1"/>
            <p:nvPr/>
          </p:nvSpPr>
          <p:spPr>
            <a:xfrm>
              <a:off x="1296435" y="3912706"/>
              <a:ext cx="188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8F18E4-9487-C124-B9D4-E681C2B17A51}"/>
                </a:ext>
              </a:extLst>
            </p:cNvPr>
            <p:cNvSpPr txBox="1"/>
            <p:nvPr/>
          </p:nvSpPr>
          <p:spPr>
            <a:xfrm>
              <a:off x="1904028" y="3766448"/>
              <a:ext cx="188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D8DDDF-0786-C0A5-8DDC-355B17ADE82F}"/>
                </a:ext>
              </a:extLst>
            </p:cNvPr>
            <p:cNvSpPr txBox="1"/>
            <p:nvPr/>
          </p:nvSpPr>
          <p:spPr>
            <a:xfrm>
              <a:off x="3785633" y="3650278"/>
              <a:ext cx="163104" cy="462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6532E2-2C85-33B1-D583-5A12C1F6822D}"/>
                </a:ext>
              </a:extLst>
            </p:cNvPr>
            <p:cNvSpPr txBox="1"/>
            <p:nvPr/>
          </p:nvSpPr>
          <p:spPr>
            <a:xfrm>
              <a:off x="3494067" y="3927805"/>
              <a:ext cx="849883" cy="229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/>
                <a:t>Якутск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AD8DDDF-0786-C0A5-8DDC-355B17ADE82F}"/>
              </a:ext>
            </a:extLst>
          </p:cNvPr>
          <p:cNvSpPr txBox="1"/>
          <p:nvPr/>
        </p:nvSpPr>
        <p:spPr>
          <a:xfrm>
            <a:off x="4303295" y="4307737"/>
            <a:ext cx="228659" cy="58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73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70FC-3CBF-A2EE-36DE-60055B5E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1EF4E-D330-0B72-C187-A0B499363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BC7119A-4ED8-9CBC-660F-3315A04DDBF1}"/>
              </a:ext>
            </a:extLst>
          </p:cNvPr>
          <p:cNvSpPr/>
          <p:nvPr/>
        </p:nvSpPr>
        <p:spPr>
          <a:xfrm>
            <a:off x="5814944" y="84792"/>
            <a:ext cx="3329056" cy="718388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sz="1500" b="1" dirty="0">
              <a:solidFill>
                <a:srgbClr val="99CCFF"/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62142" y="145207"/>
            <a:ext cx="3269443" cy="657973"/>
            <a:chOff x="5862142" y="145207"/>
            <a:chExt cx="3269443" cy="657973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2C1262E5-B1AE-A18A-241B-C1C24A00092B}"/>
                </a:ext>
              </a:extLst>
            </p:cNvPr>
            <p:cNvSpPr txBox="1"/>
            <p:nvPr/>
          </p:nvSpPr>
          <p:spPr>
            <a:xfrm>
              <a:off x="6555196" y="177993"/>
              <a:ext cx="257638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3EFF9E0-6707-F3A8-7535-B2456249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142" y="145207"/>
              <a:ext cx="697510" cy="657973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07DF1A27-98FC-105E-BD31-90FF3396D085}"/>
              </a:ext>
            </a:extLst>
          </p:cNvPr>
          <p:cNvSpPr/>
          <p:nvPr/>
        </p:nvSpPr>
        <p:spPr>
          <a:xfrm>
            <a:off x="15189" y="30432"/>
            <a:ext cx="5582047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Якутский Фондовый Центр - регистратор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4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77501" y="1682528"/>
            <a:ext cx="8692354" cy="3850054"/>
            <a:chOff x="377501" y="1682528"/>
            <a:chExt cx="8692354" cy="385005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01" y="2492736"/>
              <a:ext cx="8692354" cy="3039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01" y="1682528"/>
              <a:ext cx="8692354" cy="810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014556" y="1320800"/>
            <a:ext cx="504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Годовой отчет Банка России за 2023 год (табл. 10)</a:t>
            </a:r>
          </a:p>
        </p:txBody>
      </p:sp>
    </p:spTree>
    <p:extLst>
      <p:ext uri="{BB962C8B-B14F-4D97-AF65-F5344CB8AC3E}">
        <p14:creationId xmlns:p14="http://schemas.microsoft.com/office/powerpoint/2010/main" val="331900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70FC-3CBF-A2EE-36DE-60055B5E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1EF4E-D330-0B72-C187-A0B499363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BC7119A-4ED8-9CBC-660F-3315A04DDBF1}"/>
              </a:ext>
            </a:extLst>
          </p:cNvPr>
          <p:cNvSpPr/>
          <p:nvPr/>
        </p:nvSpPr>
        <p:spPr>
          <a:xfrm>
            <a:off x="5814944" y="84792"/>
            <a:ext cx="3329056" cy="718388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sz="1500" b="1" dirty="0">
              <a:solidFill>
                <a:srgbClr val="99CCFF"/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62142" y="145207"/>
            <a:ext cx="3269443" cy="657973"/>
            <a:chOff x="5862142" y="145207"/>
            <a:chExt cx="3269443" cy="657973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2C1262E5-B1AE-A18A-241B-C1C24A00092B}"/>
                </a:ext>
              </a:extLst>
            </p:cNvPr>
            <p:cNvSpPr txBox="1"/>
            <p:nvPr/>
          </p:nvSpPr>
          <p:spPr>
            <a:xfrm>
              <a:off x="6555196" y="177993"/>
              <a:ext cx="257638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3EFF9E0-6707-F3A8-7535-B2456249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142" y="145207"/>
              <a:ext cx="697510" cy="657973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07DF1A27-98FC-105E-BD31-90FF3396D085}"/>
              </a:ext>
            </a:extLst>
          </p:cNvPr>
          <p:cNvSpPr/>
          <p:nvPr/>
        </p:nvSpPr>
        <p:spPr>
          <a:xfrm>
            <a:off x="15189" y="30432"/>
            <a:ext cx="5582047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Якутский Фондовый Центр - регистратор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60583" y="1265382"/>
            <a:ext cx="756458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ЯФЦ – профучастник рынка ценных бумаг, регистратор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Статья 8 Федерального закона «О рынке ценных бумаг» </a:t>
            </a:r>
          </a:p>
          <a:p>
            <a:r>
              <a:rPr lang="ru-RU" dirty="0"/>
              <a:t>(Деятельность по ведению реестра):</a:t>
            </a:r>
          </a:p>
          <a:p>
            <a:endParaRPr lang="ru-RU" sz="300" dirty="0"/>
          </a:p>
          <a:p>
            <a:r>
              <a:rPr lang="ru-RU" b="1" dirty="0"/>
              <a:t>сбор, фиксация, обработка, хранение данных</a:t>
            </a:r>
            <a:r>
              <a:rPr lang="ru-RU" dirty="0"/>
              <a:t>, </a:t>
            </a:r>
          </a:p>
          <a:p>
            <a:r>
              <a:rPr lang="ru-RU" dirty="0"/>
              <a:t>составляющих реестр владельцев ценных бумаг </a:t>
            </a:r>
          </a:p>
          <a:p>
            <a:r>
              <a:rPr lang="ru-RU" dirty="0"/>
              <a:t>или реестр акций непубличного акционерного общества в виде</a:t>
            </a:r>
          </a:p>
          <a:p>
            <a:r>
              <a:rPr lang="ru-RU" dirty="0"/>
              <a:t> цифровых финансовых активов, </a:t>
            </a:r>
          </a:p>
          <a:p>
            <a:r>
              <a:rPr lang="ru-RU" dirty="0"/>
              <a:t>и предоставление информации из таких реестров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Выполнение функций счетной комиссии (ст. 56 ФЗ АО)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Выполнение функций платежного агента при выплате доходов на ЦБ </a:t>
            </a:r>
          </a:p>
          <a:p>
            <a:r>
              <a:rPr lang="ru-RU" dirty="0"/>
              <a:t>(ст. 42 ФЗ АО)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Исполнение операций в реестре при проведении корпоративных действий (выкупы, обязательные предложения)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Консультационные услуги в пределах полномочий регистратора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66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70FC-3CBF-A2EE-36DE-60055B5E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1EF4E-D330-0B72-C187-A0B499363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BC7119A-4ED8-9CBC-660F-3315A04DDBF1}"/>
              </a:ext>
            </a:extLst>
          </p:cNvPr>
          <p:cNvSpPr/>
          <p:nvPr/>
        </p:nvSpPr>
        <p:spPr>
          <a:xfrm>
            <a:off x="5814944" y="84792"/>
            <a:ext cx="3329056" cy="718388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sz="1500" b="1" dirty="0">
              <a:solidFill>
                <a:srgbClr val="99CCFF"/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62142" y="145207"/>
            <a:ext cx="3269443" cy="657973"/>
            <a:chOff x="5862142" y="145207"/>
            <a:chExt cx="3269443" cy="657973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2C1262E5-B1AE-A18A-241B-C1C24A00092B}"/>
                </a:ext>
              </a:extLst>
            </p:cNvPr>
            <p:cNvSpPr txBox="1"/>
            <p:nvPr/>
          </p:nvSpPr>
          <p:spPr>
            <a:xfrm>
              <a:off x="6555196" y="177993"/>
              <a:ext cx="257638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3EFF9E0-6707-F3A8-7535-B2456249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142" y="145207"/>
              <a:ext cx="697510" cy="657973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07DF1A27-98FC-105E-BD31-90FF3396D085}"/>
              </a:ext>
            </a:extLst>
          </p:cNvPr>
          <p:cNvSpPr/>
          <p:nvPr/>
        </p:nvSpPr>
        <p:spPr>
          <a:xfrm>
            <a:off x="15189" y="30432"/>
            <a:ext cx="5582047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Якутский Фондовый Центр - регистратор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3580" y="970018"/>
            <a:ext cx="8529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Эмиссия ценных бумаг</a:t>
            </a:r>
          </a:p>
          <a:p>
            <a:r>
              <a:rPr lang="ru-RU" dirty="0"/>
              <a:t>Закон о рынке ценных бумаг (гл. </a:t>
            </a:r>
            <a:r>
              <a:rPr lang="en-US" dirty="0"/>
              <a:t>V </a:t>
            </a:r>
            <a:r>
              <a:rPr lang="ru-RU" dirty="0"/>
              <a:t>ФЗ "О рынке ценных бумаг"), ФЗ № 514 (2018 год) </a:t>
            </a:r>
          </a:p>
          <a:p>
            <a:r>
              <a:rPr lang="ru-RU" dirty="0"/>
              <a:t>Стандарты эмиссии ценных бумаг (Положение Банка России от 19 декабря 2019 </a:t>
            </a:r>
          </a:p>
          <a:p>
            <a:r>
              <a:rPr lang="ru-RU" dirty="0"/>
              <a:t> N 706-П)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251197" y="2053525"/>
            <a:ext cx="2124363" cy="1245756"/>
            <a:chOff x="3398981" y="1916545"/>
            <a:chExt cx="2124363" cy="124575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398981" y="1916545"/>
              <a:ext cx="2124363" cy="877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2019 год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4313379" y="2794001"/>
              <a:ext cx="295565" cy="368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24629" y="3162301"/>
            <a:ext cx="487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Масштабные изменения в  процедуры эмиссии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49509187"/>
              </p:ext>
            </p:extLst>
          </p:nvPr>
        </p:nvGraphicFramePr>
        <p:xfrm>
          <a:off x="1178500" y="3693968"/>
          <a:ext cx="6096000" cy="2255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344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70FC-3CBF-A2EE-36DE-60055B5E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1EF4E-D330-0B72-C187-A0B499363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BC7119A-4ED8-9CBC-660F-3315A04DDBF1}"/>
              </a:ext>
            </a:extLst>
          </p:cNvPr>
          <p:cNvSpPr/>
          <p:nvPr/>
        </p:nvSpPr>
        <p:spPr>
          <a:xfrm>
            <a:off x="5814944" y="84792"/>
            <a:ext cx="3329056" cy="718388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sz="1500" b="1" dirty="0">
              <a:solidFill>
                <a:srgbClr val="99CCFF"/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62142" y="145207"/>
            <a:ext cx="3269443" cy="657973"/>
            <a:chOff x="5862142" y="145207"/>
            <a:chExt cx="3269443" cy="657973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2C1262E5-B1AE-A18A-241B-C1C24A00092B}"/>
                </a:ext>
              </a:extLst>
            </p:cNvPr>
            <p:cNvSpPr txBox="1"/>
            <p:nvPr/>
          </p:nvSpPr>
          <p:spPr>
            <a:xfrm>
              <a:off x="6555196" y="177993"/>
              <a:ext cx="257638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3EFF9E0-6707-F3A8-7535-B2456249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142" y="145207"/>
              <a:ext cx="697510" cy="657973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07DF1A27-98FC-105E-BD31-90FF3396D085}"/>
              </a:ext>
            </a:extLst>
          </p:cNvPr>
          <p:cNvSpPr/>
          <p:nvPr/>
        </p:nvSpPr>
        <p:spPr>
          <a:xfrm>
            <a:off x="15189" y="30432"/>
            <a:ext cx="5582047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Якутский Фондовый Центр - регистратор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91" y="1073758"/>
            <a:ext cx="6664191" cy="40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767486" y="2346226"/>
            <a:ext cx="1746712" cy="768485"/>
          </a:xfrm>
          <a:prstGeom prst="wedgeRoundRectCallout">
            <a:avLst>
              <a:gd name="adj1" fmla="val 86420"/>
              <a:gd name="adj2" fmla="val 65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93% </a:t>
            </a:r>
            <a:r>
              <a:rPr lang="ru-RU" sz="1200" dirty="0"/>
              <a:t>электронных регистраций приходится на РС (Я)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09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70FC-3CBF-A2EE-36DE-60055B5E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1EF4E-D330-0B72-C187-A0B499363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BC7119A-4ED8-9CBC-660F-3315A04DDBF1}"/>
              </a:ext>
            </a:extLst>
          </p:cNvPr>
          <p:cNvSpPr/>
          <p:nvPr/>
        </p:nvSpPr>
        <p:spPr>
          <a:xfrm>
            <a:off x="5814944" y="84792"/>
            <a:ext cx="3329056" cy="718388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sz="1500" b="1" dirty="0">
              <a:solidFill>
                <a:srgbClr val="99CCFF"/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62142" y="145207"/>
            <a:ext cx="3269443" cy="657973"/>
            <a:chOff x="5862142" y="145207"/>
            <a:chExt cx="3269443" cy="657973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2C1262E5-B1AE-A18A-241B-C1C24A00092B}"/>
                </a:ext>
              </a:extLst>
            </p:cNvPr>
            <p:cNvSpPr txBox="1"/>
            <p:nvPr/>
          </p:nvSpPr>
          <p:spPr>
            <a:xfrm>
              <a:off x="6555196" y="177993"/>
              <a:ext cx="257638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3EFF9E0-6707-F3A8-7535-B2456249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142" y="145207"/>
              <a:ext cx="697510" cy="657973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07DF1A27-98FC-105E-BD31-90FF3396D085}"/>
              </a:ext>
            </a:extLst>
          </p:cNvPr>
          <p:cNvSpPr/>
          <p:nvPr/>
        </p:nvSpPr>
        <p:spPr>
          <a:xfrm>
            <a:off x="15189" y="30432"/>
            <a:ext cx="5582047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Якутский Фондовый Центр - регистратор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3" y="1429930"/>
            <a:ext cx="6842317" cy="41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393021" y="2149813"/>
            <a:ext cx="1284051" cy="622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378078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970FC-3CBF-A2EE-36DE-60055B5E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35674-672B-F218-A794-9591F54E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42609C05-E577-17B4-44AA-9F55D7FD08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3866" y="3798218"/>
          <a:ext cx="4436269" cy="405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269">
                  <a:extLst>
                    <a:ext uri="{9D8B030D-6E8A-4147-A177-3AD203B41FA5}">
                      <a16:colId xmlns:a16="http://schemas.microsoft.com/office/drawing/2014/main" val="3018200643"/>
                    </a:ext>
                  </a:extLst>
                </a:gridCol>
              </a:tblGrid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БУХГАЛТЕРСКИЙ БАЛАНС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331885393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НЕКРЕДИТНОЙ ФИНАНСОВОЙ ОРГАНИЗАЦИИ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2192485949"/>
                  </a:ext>
                </a:extLst>
              </a:tr>
              <a:tr h="135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на 30.09.2021 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63" marR="6763" marT="6763" marB="0" anchor="b"/>
                </a:tc>
                <a:extLst>
                  <a:ext uri="{0D108BD9-81ED-4DB2-BD59-A6C34878D82A}">
                    <a16:rowId xmlns:a16="http://schemas.microsoft.com/office/drawing/2014/main" val="415396686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51EF4E-D330-0B72-C187-A0B499363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BC7119A-4ED8-9CBC-660F-3315A04DDBF1}"/>
              </a:ext>
            </a:extLst>
          </p:cNvPr>
          <p:cNvSpPr/>
          <p:nvPr/>
        </p:nvSpPr>
        <p:spPr>
          <a:xfrm>
            <a:off x="5814944" y="84792"/>
            <a:ext cx="3329056" cy="718388"/>
          </a:xfrm>
          <a:prstGeom prst="roundRect">
            <a:avLst/>
          </a:prstGeom>
          <a:solidFill>
            <a:srgbClr val="0066CC">
              <a:alpha val="16000"/>
            </a:srgb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sz="1500" b="1" dirty="0">
              <a:solidFill>
                <a:srgbClr val="99CCFF"/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62142" y="145207"/>
            <a:ext cx="3269443" cy="657973"/>
            <a:chOff x="5862142" y="145207"/>
            <a:chExt cx="3269443" cy="657973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2C1262E5-B1AE-A18A-241B-C1C24A00092B}"/>
                </a:ext>
              </a:extLst>
            </p:cNvPr>
            <p:cNvSpPr txBox="1"/>
            <p:nvPr/>
          </p:nvSpPr>
          <p:spPr>
            <a:xfrm>
              <a:off x="6555196" y="177993"/>
              <a:ext cx="257638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Акционерное общество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"Республиканский специализированный регистратор </a:t>
              </a:r>
            </a:p>
            <a:p>
              <a:r>
                <a:rPr lang="ru-RU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"Якутский Фондовый  Центр"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3EFF9E0-6707-F3A8-7535-B2456249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142" y="145207"/>
              <a:ext cx="697510" cy="657973"/>
            </a:xfrm>
            <a:prstGeom prst="rect">
              <a:avLst/>
            </a:prstGeom>
          </p:spPr>
        </p:pic>
      </p:grpSp>
      <p:sp>
        <p:nvSpPr>
          <p:cNvPr id="13" name="Прямоугольник: скругленные углы 27">
            <a:extLst>
              <a:ext uri="{FF2B5EF4-FFF2-40B4-BE49-F238E27FC236}">
                <a16:creationId xmlns:a16="http://schemas.microsoft.com/office/drawing/2014/main" id="{07DF1A27-98FC-105E-BD31-90FF3396D085}"/>
              </a:ext>
            </a:extLst>
          </p:cNvPr>
          <p:cNvSpPr/>
          <p:nvPr/>
        </p:nvSpPr>
        <p:spPr>
          <a:xfrm>
            <a:off x="15189" y="30432"/>
            <a:ext cx="5877910" cy="802954"/>
          </a:xfrm>
          <a:prstGeom prst="roundRect">
            <a:avLst/>
          </a:prstGeom>
          <a:gradFill flip="none" rotWithShape="1">
            <a:gsLst>
              <a:gs pos="0">
                <a:srgbClr val="0B48A1">
                  <a:shade val="30000"/>
                  <a:satMod val="115000"/>
                </a:srgbClr>
              </a:gs>
              <a:gs pos="50000">
                <a:srgbClr val="0B48A1">
                  <a:shade val="67500"/>
                  <a:satMod val="115000"/>
                </a:srgbClr>
              </a:gs>
              <a:gs pos="100000">
                <a:srgbClr val="0B48A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на обслуживании у регистраторов в РС (Я)</a:t>
            </a:r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6DD00888-56BC-F12E-D117-5EF952B29A1A}"/>
              </a:ext>
            </a:extLst>
          </p:cNvPr>
          <p:cNvSpPr txBox="1"/>
          <p:nvPr/>
        </p:nvSpPr>
        <p:spPr>
          <a:xfrm>
            <a:off x="5699719" y="177707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</a:t>
            </a:r>
            <a:endParaRPr lang="ru-RU" dirty="0"/>
          </a:p>
        </p:txBody>
      </p:sp>
      <p:sp>
        <p:nvSpPr>
          <p:cNvPr id="1092" name="TextBox 1091">
            <a:extLst>
              <a:ext uri="{FF2B5EF4-FFF2-40B4-BE49-F238E27FC236}">
                <a16:creationId xmlns:a16="http://schemas.microsoft.com/office/drawing/2014/main" id="{CF627A8E-47E7-6F01-87CB-A682036627EA}"/>
              </a:ext>
            </a:extLst>
          </p:cNvPr>
          <p:cNvSpPr txBox="1"/>
          <p:nvPr/>
        </p:nvSpPr>
        <p:spPr>
          <a:xfrm>
            <a:off x="5778680" y="321374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</a:t>
            </a:r>
            <a:endParaRPr lang="ru-RU" dirty="0"/>
          </a:p>
        </p:txBody>
      </p:sp>
      <p:sp>
        <p:nvSpPr>
          <p:cNvPr id="1093" name="TextBox 1092">
            <a:extLst>
              <a:ext uri="{FF2B5EF4-FFF2-40B4-BE49-F238E27FC236}">
                <a16:creationId xmlns:a16="http://schemas.microsoft.com/office/drawing/2014/main" id="{129DE310-4824-1FA0-01DD-13684E77D3FE}"/>
              </a:ext>
            </a:extLst>
          </p:cNvPr>
          <p:cNvSpPr txBox="1"/>
          <p:nvPr/>
        </p:nvSpPr>
        <p:spPr>
          <a:xfrm>
            <a:off x="5778680" y="215374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  <a:endParaRPr lang="ru-RU" dirty="0"/>
          </a:p>
        </p:txBody>
      </p:sp>
      <p:sp>
        <p:nvSpPr>
          <p:cNvPr id="1094" name="TextBox 1093">
            <a:extLst>
              <a:ext uri="{FF2B5EF4-FFF2-40B4-BE49-F238E27FC236}">
                <a16:creationId xmlns:a16="http://schemas.microsoft.com/office/drawing/2014/main" id="{B88FA1F5-2A5A-BE6A-AB58-F0484AA14FEB}"/>
              </a:ext>
            </a:extLst>
          </p:cNvPr>
          <p:cNvSpPr txBox="1"/>
          <p:nvPr/>
        </p:nvSpPr>
        <p:spPr>
          <a:xfrm>
            <a:off x="5679745" y="463928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</a:t>
            </a:r>
            <a:endParaRPr lang="ru-RU" dirty="0"/>
          </a:p>
        </p:txBody>
      </p:sp>
      <p:sp>
        <p:nvSpPr>
          <p:cNvPr id="1095" name="TextBox 1094">
            <a:extLst>
              <a:ext uri="{FF2B5EF4-FFF2-40B4-BE49-F238E27FC236}">
                <a16:creationId xmlns:a16="http://schemas.microsoft.com/office/drawing/2014/main" id="{8F76D28C-2A1A-97AB-EB9B-1E6116B00A2A}"/>
              </a:ext>
            </a:extLst>
          </p:cNvPr>
          <p:cNvSpPr txBox="1"/>
          <p:nvPr/>
        </p:nvSpPr>
        <p:spPr>
          <a:xfrm>
            <a:off x="5731055" y="538237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</a:t>
            </a:r>
            <a:endParaRPr lang="ru-RU" dirty="0"/>
          </a:p>
        </p:txBody>
      </p:sp>
      <p:pic>
        <p:nvPicPr>
          <p:cNvPr id="1097" name="Рисунок 1096">
            <a:extLst>
              <a:ext uri="{FF2B5EF4-FFF2-40B4-BE49-F238E27FC236}">
                <a16:creationId xmlns:a16="http://schemas.microsoft.com/office/drawing/2014/main" id="{B2CE2230-7CF0-9019-6880-7C006097D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77" y="1426329"/>
            <a:ext cx="7337854" cy="4412496"/>
          </a:xfrm>
          <a:prstGeom prst="rect">
            <a:avLst/>
          </a:prstGeom>
        </p:spPr>
      </p:pic>
      <p:sp>
        <p:nvSpPr>
          <p:cNvPr id="1098" name="TextBox 1097">
            <a:extLst>
              <a:ext uri="{FF2B5EF4-FFF2-40B4-BE49-F238E27FC236}">
                <a16:creationId xmlns:a16="http://schemas.microsoft.com/office/drawing/2014/main" id="{D3C2600E-E2F9-9C96-ECED-619A49D6921E}"/>
              </a:ext>
            </a:extLst>
          </p:cNvPr>
          <p:cNvSpPr txBox="1"/>
          <p:nvPr/>
        </p:nvSpPr>
        <p:spPr>
          <a:xfrm>
            <a:off x="5945549" y="18862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099" name="TextBox 1098">
            <a:extLst>
              <a:ext uri="{FF2B5EF4-FFF2-40B4-BE49-F238E27FC236}">
                <a16:creationId xmlns:a16="http://schemas.microsoft.com/office/drawing/2014/main" id="{E849EC25-C413-EE4C-3A16-89097F958DE2}"/>
              </a:ext>
            </a:extLst>
          </p:cNvPr>
          <p:cNvSpPr txBox="1"/>
          <p:nvPr/>
        </p:nvSpPr>
        <p:spPr>
          <a:xfrm>
            <a:off x="5893099" y="22471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100" name="TextBox 1099">
            <a:extLst>
              <a:ext uri="{FF2B5EF4-FFF2-40B4-BE49-F238E27FC236}">
                <a16:creationId xmlns:a16="http://schemas.microsoft.com/office/drawing/2014/main" id="{C82BA1C8-16F4-61FE-E5C3-7E64449CF837}"/>
              </a:ext>
            </a:extLst>
          </p:cNvPr>
          <p:cNvSpPr txBox="1"/>
          <p:nvPr/>
        </p:nvSpPr>
        <p:spPr>
          <a:xfrm>
            <a:off x="5835259" y="32368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101" name="TextBox 1100">
            <a:extLst>
              <a:ext uri="{FF2B5EF4-FFF2-40B4-BE49-F238E27FC236}">
                <a16:creationId xmlns:a16="http://schemas.microsoft.com/office/drawing/2014/main" id="{602A6F33-C5B0-80FA-9661-5E8CE5CC03E4}"/>
              </a:ext>
            </a:extLst>
          </p:cNvPr>
          <p:cNvSpPr txBox="1"/>
          <p:nvPr/>
        </p:nvSpPr>
        <p:spPr>
          <a:xfrm>
            <a:off x="5863823" y="46392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102" name="TextBox 1101">
            <a:extLst>
              <a:ext uri="{FF2B5EF4-FFF2-40B4-BE49-F238E27FC236}">
                <a16:creationId xmlns:a16="http://schemas.microsoft.com/office/drawing/2014/main" id="{43A815B9-7F9F-3ADC-153F-DF0E5D9798F5}"/>
              </a:ext>
            </a:extLst>
          </p:cNvPr>
          <p:cNvSpPr txBox="1"/>
          <p:nvPr/>
        </p:nvSpPr>
        <p:spPr>
          <a:xfrm>
            <a:off x="5835259" y="5315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105" name="TextBox 1104">
            <a:extLst>
              <a:ext uri="{FF2B5EF4-FFF2-40B4-BE49-F238E27FC236}">
                <a16:creationId xmlns:a16="http://schemas.microsoft.com/office/drawing/2014/main" id="{E93D6C95-B99B-1991-657E-0813016B4CB4}"/>
              </a:ext>
            </a:extLst>
          </p:cNvPr>
          <p:cNvSpPr txBox="1"/>
          <p:nvPr/>
        </p:nvSpPr>
        <p:spPr>
          <a:xfrm>
            <a:off x="628650" y="6096000"/>
            <a:ext cx="723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ВеРеКом</a:t>
            </a:r>
            <a:r>
              <a:rPr lang="ru-RU" dirty="0"/>
              <a:t> – Екатеринбург, Компас – Новокузнецк, остальные -  г. Москва</a:t>
            </a:r>
          </a:p>
        </p:txBody>
      </p:sp>
      <p:sp>
        <p:nvSpPr>
          <p:cNvPr id="1106" name="TextBox 1105">
            <a:extLst>
              <a:ext uri="{FF2B5EF4-FFF2-40B4-BE49-F238E27FC236}">
                <a16:creationId xmlns:a16="http://schemas.microsoft.com/office/drawing/2014/main" id="{433523A7-7D8E-DF29-B5F9-5B6D36B13A7E}"/>
              </a:ext>
            </a:extLst>
          </p:cNvPr>
          <p:cNvSpPr txBox="1"/>
          <p:nvPr/>
        </p:nvSpPr>
        <p:spPr>
          <a:xfrm>
            <a:off x="7156032" y="2112711"/>
            <a:ext cx="1657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Всего на </a:t>
            </a:r>
          </a:p>
          <a:p>
            <a:r>
              <a:rPr lang="ru-RU" dirty="0"/>
              <a:t>Обслуживании</a:t>
            </a:r>
          </a:p>
          <a:p>
            <a:r>
              <a:rPr lang="ru-RU" dirty="0"/>
              <a:t>206 АО в РС (Я)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BE5E5-D938-4047-6504-DF2D52A05C8B}"/>
              </a:ext>
            </a:extLst>
          </p:cNvPr>
          <p:cNvSpPr txBox="1"/>
          <p:nvPr/>
        </p:nvSpPr>
        <p:spPr>
          <a:xfrm>
            <a:off x="6291454" y="3969616"/>
            <a:ext cx="18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53% рынка РС(Я)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3142-EBB5-46B6-B46F-6F59D71DD1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6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6326</TotalTime>
  <Words>895</Words>
  <Application>Microsoft Office PowerPoint</Application>
  <PresentationFormat>Экран (4:3)</PresentationFormat>
  <Paragraphs>225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Krasnikov</dc:creator>
  <cp:lastModifiedBy>Хохолова Сахая Евгениевна</cp:lastModifiedBy>
  <cp:revision>260</cp:revision>
  <cp:lastPrinted>2024-03-14T01:43:18Z</cp:lastPrinted>
  <dcterms:created xsi:type="dcterms:W3CDTF">2021-08-13T01:51:01Z</dcterms:created>
  <dcterms:modified xsi:type="dcterms:W3CDTF">2024-04-23T09:32:13Z</dcterms:modified>
</cp:coreProperties>
</file>